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Dosis"/>
      <p:regular r:id="rId28"/>
      <p:bold r:id="rId29"/>
    </p:embeddedFont>
    <p:embeddedFont>
      <p:font typeface="Libre Franklin"/>
      <p:regular r:id="rId30"/>
      <p:bold r:id="rId31"/>
      <p:italic r:id="rId32"/>
      <p:boldItalic r:id="rId33"/>
    </p:embeddedFon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h4+G6dQcyi34RownfrPgB/TQRV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523E76-7048-4963-8B4D-B0EB5A167CE9}">
  <a:tblStyle styleId="{61523E76-7048-4963-8B4D-B0EB5A167CE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1F3"/>
          </a:solidFill>
        </a:fill>
      </a:tcStyle>
    </a:wholeTbl>
    <a:band1H>
      <a:tcTxStyle b="off" i="off"/>
      <a:tcStyle>
        <a:fill>
          <a:solidFill>
            <a:srgbClr val="DEE1E5"/>
          </a:solidFill>
        </a:fill>
      </a:tcStyle>
    </a:band1H>
    <a:band2H>
      <a:tcTxStyle b="off" i="off"/>
    </a:band2H>
    <a:band1V>
      <a:tcTxStyle b="off" i="off"/>
      <a:tcStyle>
        <a:fill>
          <a:solidFill>
            <a:srgbClr val="DEE1E5"/>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Dosis-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Dosi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breFranklin-bold.fntdata"/><Relationship Id="rId30" Type="http://schemas.openxmlformats.org/officeDocument/2006/relationships/font" Target="fonts/LibreFranklin-regular.fntdata"/><Relationship Id="rId11" Type="http://schemas.openxmlformats.org/officeDocument/2006/relationships/slide" Target="slides/slide5.xml"/><Relationship Id="rId33" Type="http://schemas.openxmlformats.org/officeDocument/2006/relationships/font" Target="fonts/LibreFranklin-boldItalic.fntdata"/><Relationship Id="rId10" Type="http://schemas.openxmlformats.org/officeDocument/2006/relationships/slide" Target="slides/slide4.xml"/><Relationship Id="rId32" Type="http://schemas.openxmlformats.org/officeDocument/2006/relationships/font" Target="fonts/LibreFranklin-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633661c5a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13633661c5a_2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3633661c5a_2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a17c5b61d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13a17c5b61d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a10fc62e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3a10fc62e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13a10fc62eb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633661c5a_2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13633661c5a_2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a17c5b61d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13a17c5b61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633661c5a_2_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13633661c5a_2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a17c5b61d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13a17c5b61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633661c5a_2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g13633661c5a_2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a10fc62eb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13a10fc62eb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13a10fc62eb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633661c5a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13633661c5a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13633661c5a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633661c5a_2_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13633661c5a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633661c5a_0_10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13633661c5a_0_1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633661c5a_0_10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13633661c5a_0_1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633661c5a_2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13633661c5a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633661c5a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13633661c5a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633661c5a_2_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3633661c5a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633661c5a_2_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13633661c5a_2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633661c5a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13633661c5a_0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13633661c5a_0_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a17c5b61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13a17c5b6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633661c5a_2_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13633661c5a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
          <p:cNvSpPr txBox="1"/>
          <p:nvPr>
            <p:ph idx="1" type="body"/>
          </p:nvPr>
        </p:nvSpPr>
        <p:spPr>
          <a:xfrm rot="5400000">
            <a:off x="4246035"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4" name="Google Shape;84;p1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6" name="Shape 86"/>
        <p:cNvGrpSpPr/>
        <p:nvPr/>
      </p:nvGrpSpPr>
      <p:grpSpPr>
        <a:xfrm>
          <a:off x="0" y="0"/>
          <a:ext cx="0" cy="0"/>
          <a:chOff x="0" y="0"/>
          <a:chExt cx="0" cy="0"/>
        </a:xfrm>
      </p:grpSpPr>
      <p:sp>
        <p:nvSpPr>
          <p:cNvPr id="87" name="Google Shape;87;p1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6"/>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01" name="Shape 101"/>
        <p:cNvGrpSpPr/>
        <p:nvPr/>
      </p:nvGrpSpPr>
      <p:grpSpPr>
        <a:xfrm>
          <a:off x="0" y="0"/>
          <a:ext cx="0" cy="0"/>
          <a:chOff x="0" y="0"/>
          <a:chExt cx="0" cy="0"/>
        </a:xfrm>
      </p:grpSpPr>
      <p:sp>
        <p:nvSpPr>
          <p:cNvPr id="102" name="Google Shape;102;gf42a939fe1_8_2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f42a939fe1_8_2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f42a939fe1_8_2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gf42a939fe1_8_2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gf42a939fe1_8_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f42a939fe1_8_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f42a939fe1_8_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f42a939fe1_8_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1" name="Shape 111"/>
        <p:cNvGrpSpPr/>
        <p:nvPr/>
      </p:nvGrpSpPr>
      <p:grpSpPr>
        <a:xfrm>
          <a:off x="0" y="0"/>
          <a:ext cx="0" cy="0"/>
          <a:chOff x="0" y="0"/>
          <a:chExt cx="0" cy="0"/>
        </a:xfrm>
      </p:grpSpPr>
      <p:sp>
        <p:nvSpPr>
          <p:cNvPr id="112" name="Google Shape;112;gf42a939fe1_8_1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f42a939fe1_8_1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f42a939fe1_8_13"/>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15" name="Google Shape;115;gf42a939fe1_8_13"/>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16" name="Google Shape;116;gf42a939fe1_8_1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f42a939fe1_8_1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gf42a939fe1_8_1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19" name="Shape 119"/>
        <p:cNvGrpSpPr/>
        <p:nvPr/>
      </p:nvGrpSpPr>
      <p:grpSpPr>
        <a:xfrm>
          <a:off x="0" y="0"/>
          <a:ext cx="0" cy="0"/>
          <a:chOff x="0" y="0"/>
          <a:chExt cx="0" cy="0"/>
        </a:xfrm>
      </p:grpSpPr>
      <p:sp>
        <p:nvSpPr>
          <p:cNvPr id="120" name="Google Shape;120;gf42a939fe1_8_2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f42a939fe1_8_2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f42a939fe1_8_26"/>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123" name="Google Shape;123;gf42a939fe1_8_26"/>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124" name="Google Shape;124;gf42a939fe1_8_2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f42a939fe1_8_2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f42a939fe1_8_2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gf42a939fe1_8_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gf42a939fe1_8_34"/>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0" name="Google Shape;130;gf42a939fe1_8_34"/>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1" name="Google Shape;131;gf42a939fe1_8_3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f42a939fe1_8_3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f42a939fe1_8_3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4" name="Shape 134"/>
        <p:cNvGrpSpPr/>
        <p:nvPr/>
      </p:nvGrpSpPr>
      <p:grpSpPr>
        <a:xfrm>
          <a:off x="0" y="0"/>
          <a:ext cx="0" cy="0"/>
          <a:chOff x="0" y="0"/>
          <a:chExt cx="0" cy="0"/>
        </a:xfrm>
      </p:grpSpPr>
      <p:sp>
        <p:nvSpPr>
          <p:cNvPr id="135" name="Google Shape;135;gf42a939fe1_8_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f42a939fe1_8_41"/>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37" name="Google Shape;137;gf42a939fe1_8_41"/>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8" name="Google Shape;138;gf42a939fe1_8_41"/>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39" name="Google Shape;139;gf42a939fe1_8_41"/>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40" name="Google Shape;140;gf42a939fe1_8_4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f42a939fe1_8_4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f42a939fe1_8_4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43" name="Shape 143"/>
        <p:cNvGrpSpPr/>
        <p:nvPr/>
      </p:nvGrpSpPr>
      <p:grpSpPr>
        <a:xfrm>
          <a:off x="0" y="0"/>
          <a:ext cx="0" cy="0"/>
          <a:chOff x="0" y="0"/>
          <a:chExt cx="0" cy="0"/>
        </a:xfrm>
      </p:grpSpPr>
      <p:sp>
        <p:nvSpPr>
          <p:cNvPr id="144" name="Google Shape;144;gf42a939fe1_8_50"/>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f42a939fe1_8_50"/>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f42a939fe1_8_50"/>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47" name="Google Shape;147;gf42a939fe1_8_50"/>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8" name="Google Shape;148;gf42a939fe1_8_50"/>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f42a939fe1_8_50"/>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f42a939fe1_8_5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51" name="Shape 151"/>
        <p:cNvGrpSpPr/>
        <p:nvPr/>
      </p:nvGrpSpPr>
      <p:grpSpPr>
        <a:xfrm>
          <a:off x="0" y="0"/>
          <a:ext cx="0" cy="0"/>
          <a:chOff x="0" y="0"/>
          <a:chExt cx="0" cy="0"/>
        </a:xfrm>
      </p:grpSpPr>
      <p:sp>
        <p:nvSpPr>
          <p:cNvPr id="152" name="Google Shape;152;gf42a939fe1_8_58"/>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f42a939fe1_8_58"/>
          <p:cNvSpPr/>
          <p:nvPr>
            <p:ph idx="2" type="pic"/>
          </p:nvPr>
        </p:nvSpPr>
        <p:spPr>
          <a:xfrm>
            <a:off x="15" y="0"/>
            <a:ext cx="12191985" cy="4578350"/>
          </a:xfrm>
          <a:prstGeom prst="rect">
            <a:avLst/>
          </a:prstGeom>
          <a:solidFill>
            <a:srgbClr val="D8D8D8"/>
          </a:solidFill>
          <a:ln>
            <a:noFill/>
          </a:ln>
        </p:spPr>
      </p:sp>
      <p:sp>
        <p:nvSpPr>
          <p:cNvPr id="154" name="Google Shape;154;gf42a939fe1_8_58"/>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f42a939fe1_8_58"/>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56" name="Google Shape;156;gf42a939fe1_8_5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gf42a939fe1_8_5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gf42a939fe1_8_5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sp>
        <p:nvSpPr>
          <p:cNvPr id="23" name="Google Shape;23;p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7"/>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26" name="Google Shape;26;p7"/>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7" name="Google Shape;27;p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9" name="Shape 159"/>
        <p:cNvGrpSpPr/>
        <p:nvPr/>
      </p:nvGrpSpPr>
      <p:grpSpPr>
        <a:xfrm>
          <a:off x="0" y="0"/>
          <a:ext cx="0" cy="0"/>
          <a:chOff x="0" y="0"/>
          <a:chExt cx="0" cy="0"/>
        </a:xfrm>
      </p:grpSpPr>
      <p:sp>
        <p:nvSpPr>
          <p:cNvPr id="160" name="Google Shape;160;gf42a939fe1_8_6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gf42a939fe1_8_66"/>
          <p:cNvSpPr txBox="1"/>
          <p:nvPr>
            <p:ph idx="1" type="body"/>
          </p:nvPr>
        </p:nvSpPr>
        <p:spPr>
          <a:xfrm rot="5400000">
            <a:off x="4246035"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2" name="Google Shape;162;gf42a939fe1_8_6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gf42a939fe1_8_6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f42a939fe1_8_6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65" name="Shape 165"/>
        <p:cNvGrpSpPr/>
        <p:nvPr/>
      </p:nvGrpSpPr>
      <p:grpSpPr>
        <a:xfrm>
          <a:off x="0" y="0"/>
          <a:ext cx="0" cy="0"/>
          <a:chOff x="0" y="0"/>
          <a:chExt cx="0" cy="0"/>
        </a:xfrm>
      </p:grpSpPr>
      <p:sp>
        <p:nvSpPr>
          <p:cNvPr id="166" name="Google Shape;166;gf42a939fe1_8_7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f42a939fe1_8_7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f42a939fe1_8_7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9" name="Google Shape;169;gf42a939fe1_8_7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f42a939fe1_8_7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f42a939fe1_8_7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2" name="Shape 172"/>
        <p:cNvGrpSpPr/>
        <p:nvPr/>
      </p:nvGrpSpPr>
      <p:grpSpPr>
        <a:xfrm>
          <a:off x="0" y="0"/>
          <a:ext cx="0" cy="0"/>
          <a:chOff x="0" y="0"/>
          <a:chExt cx="0" cy="0"/>
        </a:xfrm>
      </p:grpSpPr>
      <p:sp>
        <p:nvSpPr>
          <p:cNvPr id="173" name="Google Shape;173;g13633661c5a_2_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13633661c5a_2_2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5" name="Google Shape;175;g13633661c5a_2_2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13633661c5a_2_2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13633661c5a_2_2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3" name="Google Shape;33;p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6" name="Shape 36"/>
        <p:cNvGrpSpPr/>
        <p:nvPr/>
      </p:nvGrpSpPr>
      <p:grpSpPr>
        <a:xfrm>
          <a:off x="0" y="0"/>
          <a:ext cx="0" cy="0"/>
          <a:chOff x="0" y="0"/>
          <a:chExt cx="0" cy="0"/>
        </a:xfrm>
      </p:grpSpPr>
      <p:sp>
        <p:nvSpPr>
          <p:cNvPr id="37" name="Google Shape;37;p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40" name="Google Shape;40;p9"/>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41" name="Google Shape;41;p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10"/>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1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11"/>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11"/>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6" name="Google Shape;56;p11"/>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1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0" name="Shape 60"/>
        <p:cNvGrpSpPr/>
        <p:nvPr/>
      </p:nvGrpSpPr>
      <p:grpSpPr>
        <a:xfrm>
          <a:off x="0" y="0"/>
          <a:ext cx="0" cy="0"/>
          <a:chOff x="0" y="0"/>
          <a:chExt cx="0" cy="0"/>
        </a:xfrm>
      </p:grpSpPr>
      <p:sp>
        <p:nvSpPr>
          <p:cNvPr id="61" name="Google Shape;61;p1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13"/>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3"/>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13"/>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0" name="Google Shape;70;p13"/>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3"/>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3" name="Shape 73"/>
        <p:cNvGrpSpPr/>
        <p:nvPr/>
      </p:nvGrpSpPr>
      <p:grpSpPr>
        <a:xfrm>
          <a:off x="0" y="0"/>
          <a:ext cx="0" cy="0"/>
          <a:chOff x="0" y="0"/>
          <a:chExt cx="0" cy="0"/>
        </a:xfrm>
      </p:grpSpPr>
      <p:sp>
        <p:nvSpPr>
          <p:cNvPr id="74" name="Google Shape;74;p14"/>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ph idx="2" type="pic"/>
          </p:nvPr>
        </p:nvSpPr>
        <p:spPr>
          <a:xfrm>
            <a:off x="15" y="0"/>
            <a:ext cx="12191985" cy="4578350"/>
          </a:xfrm>
          <a:prstGeom prst="rect">
            <a:avLst/>
          </a:prstGeom>
          <a:solidFill>
            <a:srgbClr val="D8D8D8"/>
          </a:solidFill>
          <a:ln>
            <a:noFill/>
          </a:ln>
        </p:spPr>
      </p:sp>
      <p:sp>
        <p:nvSpPr>
          <p:cNvPr id="76" name="Google Shape;76;p14"/>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8" name="Google Shape;78;p1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700"/>
              <a:buFont typeface="Bookman Old Style"/>
              <a:buNone/>
              <a:defRPr b="0" i="0" sz="4700" u="none" cap="none" strike="noStrike">
                <a:solidFill>
                  <a:srgbClr val="3F3F3F"/>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3F3F3F"/>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9pPr>
          </a:lstStyle>
          <a:p/>
        </p:txBody>
      </p:sp>
      <p:sp>
        <p:nvSpPr>
          <p:cNvPr id="13" name="Google Shape;13;p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FFFFF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FFFFF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5" name="Google Shape;15;p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6" name="Google Shape;16;p5"/>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gf42a939fe1_8_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f42a939fe1_8_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700"/>
              <a:buFont typeface="Bookman Old Style"/>
              <a:buNone/>
              <a:defRPr b="0" i="0" sz="4700" u="none" cap="none" strike="noStrike">
                <a:solidFill>
                  <a:srgbClr val="3F3F3F"/>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Google Shape;96;gf42a939fe1_8_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3F3F3F"/>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9pPr>
          </a:lstStyle>
          <a:p/>
        </p:txBody>
      </p:sp>
      <p:sp>
        <p:nvSpPr>
          <p:cNvPr id="97" name="Google Shape;97;gf42a939fe1_8_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FFFFF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98" name="Google Shape;98;gf42a939fe1_8_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FFFFF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99" name="Google Shape;99;gf42a939fe1_8_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00" name="Google Shape;100;gf42a939fe1_8_0"/>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A black and white photo of a city&#10;&#10;Description automatically generated" id="182" name="Google Shape;182;p1"/>
          <p:cNvPicPr preferRelativeResize="0"/>
          <p:nvPr/>
        </p:nvPicPr>
        <p:blipFill rotWithShape="1">
          <a:blip r:embed="rId3">
            <a:alphaModFix/>
          </a:blip>
          <a:srcRect b="0" l="0" r="0" t="0"/>
          <a:stretch/>
        </p:blipFill>
        <p:spPr>
          <a:xfrm>
            <a:off x="13"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183" name="Google Shape;183;p1"/>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84" name="Google Shape;184;p1"/>
          <p:cNvSpPr txBox="1"/>
          <p:nvPr/>
        </p:nvSpPr>
        <p:spPr>
          <a:xfrm>
            <a:off x="2113343" y="3444079"/>
            <a:ext cx="7965322" cy="67710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lt1"/>
                </a:solidFill>
                <a:latin typeface="Bookman Old Style"/>
                <a:ea typeface="Bookman Old Style"/>
                <a:cs typeface="Bookman Old Style"/>
                <a:sym typeface="Bookman Old Style"/>
              </a:rPr>
              <a:t>Banking Marketing Targets</a:t>
            </a:r>
            <a:endParaRPr b="0" i="0" sz="1400" u="none" cap="none" strike="noStrike">
              <a:solidFill>
                <a:srgbClr val="000000"/>
              </a:solidFill>
              <a:latin typeface="Arial"/>
              <a:ea typeface="Arial"/>
              <a:cs typeface="Arial"/>
              <a:sym typeface="Arial"/>
            </a:endParaRPr>
          </a:p>
        </p:txBody>
      </p:sp>
      <p:sp>
        <p:nvSpPr>
          <p:cNvPr id="185" name="Google Shape;185;p1"/>
          <p:cNvSpPr txBox="1"/>
          <p:nvPr/>
        </p:nvSpPr>
        <p:spPr>
          <a:xfrm>
            <a:off x="5327429" y="4150067"/>
            <a:ext cx="153715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Libre Franklin"/>
                <a:ea typeface="Libre Franklin"/>
                <a:cs typeface="Libre Franklin"/>
                <a:sym typeface="Libre Franklin"/>
              </a:rPr>
              <a:t>By Jump-start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657640" y="2479683"/>
            <a:ext cx="876722" cy="87672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87" name="Google Shape;187;p1"/>
          <p:cNvSpPr/>
          <p:nvPr/>
        </p:nvSpPr>
        <p:spPr>
          <a:xfrm>
            <a:off x="6043971" y="2565407"/>
            <a:ext cx="705274" cy="705272"/>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88" name="Google Shape;188;p1"/>
          <p:cNvSpPr/>
          <p:nvPr/>
        </p:nvSpPr>
        <p:spPr>
          <a:xfrm>
            <a:off x="5442756" y="2565407"/>
            <a:ext cx="705274" cy="705272"/>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189" name="Google Shape;189;p1"/>
          <p:cNvPicPr preferRelativeResize="0"/>
          <p:nvPr/>
        </p:nvPicPr>
        <p:blipFill rotWithShape="1">
          <a:blip r:embed="rId4">
            <a:alphaModFix/>
          </a:blip>
          <a:srcRect b="0" l="0" r="0" t="0"/>
          <a:stretch/>
        </p:blipFill>
        <p:spPr>
          <a:xfrm>
            <a:off x="5567216" y="2479683"/>
            <a:ext cx="914400" cy="857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3633661c5a_2_185"/>
          <p:cNvSpPr txBox="1"/>
          <p:nvPr>
            <p:ph type="ctrTitle"/>
          </p:nvPr>
        </p:nvSpPr>
        <p:spPr>
          <a:xfrm>
            <a:off x="1161411" y="2665600"/>
            <a:ext cx="6050400" cy="35661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8000"/>
              <a:buNone/>
            </a:pPr>
            <a:r>
              <a:rPr b="1" lang="en-US" sz="6300"/>
              <a:t>Data Preprocessing</a:t>
            </a:r>
            <a:endParaRPr b="1" sz="6300"/>
          </a:p>
        </p:txBody>
      </p:sp>
      <p:pic>
        <p:nvPicPr>
          <p:cNvPr descr="A picture containing blue glass buildings with reflection" id="369" name="Google Shape;369;g13633661c5a_2_185"/>
          <p:cNvPicPr preferRelativeResize="0"/>
          <p:nvPr/>
        </p:nvPicPr>
        <p:blipFill rotWithShape="1">
          <a:blip r:embed="rId3">
            <a:alphaModFix/>
          </a:blip>
          <a:srcRect b="0" l="1419" r="0" t="0"/>
          <a:stretch/>
        </p:blipFill>
        <p:spPr>
          <a:xfrm>
            <a:off x="7380625" y="0"/>
            <a:ext cx="4811375" cy="6858000"/>
          </a:xfrm>
          <a:prstGeom prst="rect">
            <a:avLst/>
          </a:prstGeom>
          <a:solidFill>
            <a:srgbClr val="BA9CA0"/>
          </a:solidFill>
          <a:ln>
            <a:noFill/>
          </a:ln>
        </p:spPr>
      </p:pic>
      <p:sp>
        <p:nvSpPr>
          <p:cNvPr id="370" name="Google Shape;370;g13633661c5a_2_185"/>
          <p:cNvSpPr/>
          <p:nvPr/>
        </p:nvSpPr>
        <p:spPr>
          <a:xfrm>
            <a:off x="945925" y="4108900"/>
            <a:ext cx="6434700" cy="41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3633661c5a_2_185"/>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372" name="Google Shape;372;g13633661c5a_2_185"/>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3a17c5b61d_0_50"/>
          <p:cNvSpPr/>
          <p:nvPr/>
        </p:nvSpPr>
        <p:spPr>
          <a:xfrm>
            <a:off x="5800625" y="2625550"/>
            <a:ext cx="5537400" cy="945000"/>
          </a:xfrm>
          <a:custGeom>
            <a:rect b="b" l="l" r="r" t="t"/>
            <a:pathLst>
              <a:path extrusionOk="0" h="120000" w="120000">
                <a:moveTo>
                  <a:pt x="0" y="0"/>
                </a:moveTo>
                <a:lnTo>
                  <a:pt x="0" y="99950"/>
                </a:lnTo>
                <a:lnTo>
                  <a:pt x="120000" y="99950"/>
                </a:lnTo>
                <a:lnTo>
                  <a:pt x="120000" y="120000"/>
                </a:lnTo>
              </a:path>
            </a:pathLst>
          </a:custGeom>
          <a:noFill/>
          <a:ln cap="flat" cmpd="sng" w="25400">
            <a:solidFill>
              <a:srgbClr val="7A8590"/>
            </a:solidFill>
            <a:prstDash val="solid"/>
            <a:round/>
            <a:headEnd len="sm" w="sm" type="none"/>
            <a:tailEnd len="sm" w="sm" type="none"/>
          </a:ln>
        </p:spPr>
      </p:sp>
      <p:sp>
        <p:nvSpPr>
          <p:cNvPr id="378" name="Google Shape;378;g13a17c5b61d_0_50"/>
          <p:cNvSpPr/>
          <p:nvPr/>
        </p:nvSpPr>
        <p:spPr>
          <a:xfrm>
            <a:off x="5800626" y="2625550"/>
            <a:ext cx="3918000" cy="945000"/>
          </a:xfrm>
          <a:custGeom>
            <a:rect b="b" l="l" r="r" t="t"/>
            <a:pathLst>
              <a:path extrusionOk="0" h="120000" w="120000">
                <a:moveTo>
                  <a:pt x="0" y="0"/>
                </a:moveTo>
                <a:lnTo>
                  <a:pt x="0" y="99950"/>
                </a:lnTo>
                <a:lnTo>
                  <a:pt x="120000" y="99950"/>
                </a:lnTo>
                <a:lnTo>
                  <a:pt x="120000" y="120000"/>
                </a:lnTo>
              </a:path>
            </a:pathLst>
          </a:custGeom>
          <a:noFill/>
          <a:ln cap="flat" cmpd="sng" w="25400">
            <a:solidFill>
              <a:srgbClr val="7A8590"/>
            </a:solidFill>
            <a:prstDash val="solid"/>
            <a:round/>
            <a:headEnd len="sm" w="sm" type="none"/>
            <a:tailEnd len="sm" w="sm" type="none"/>
          </a:ln>
        </p:spPr>
      </p:sp>
      <p:sp>
        <p:nvSpPr>
          <p:cNvPr id="379" name="Google Shape;379;g13a17c5b61d_0_50"/>
          <p:cNvSpPr/>
          <p:nvPr/>
        </p:nvSpPr>
        <p:spPr>
          <a:xfrm>
            <a:off x="5800629" y="2625550"/>
            <a:ext cx="2280300" cy="945000"/>
          </a:xfrm>
          <a:custGeom>
            <a:rect b="b" l="l" r="r" t="t"/>
            <a:pathLst>
              <a:path extrusionOk="0" h="120000" w="120000">
                <a:moveTo>
                  <a:pt x="0" y="0"/>
                </a:moveTo>
                <a:lnTo>
                  <a:pt x="0" y="99950"/>
                </a:lnTo>
                <a:lnTo>
                  <a:pt x="120000" y="99950"/>
                </a:lnTo>
                <a:lnTo>
                  <a:pt x="120000" y="120000"/>
                </a:lnTo>
              </a:path>
            </a:pathLst>
          </a:custGeom>
          <a:noFill/>
          <a:ln cap="flat" cmpd="sng" w="25400">
            <a:solidFill>
              <a:srgbClr val="7A8590"/>
            </a:solidFill>
            <a:prstDash val="solid"/>
            <a:round/>
            <a:headEnd len="sm" w="sm" type="none"/>
            <a:tailEnd len="sm" w="sm" type="none"/>
          </a:ln>
        </p:spPr>
      </p:sp>
      <p:sp>
        <p:nvSpPr>
          <p:cNvPr id="380" name="Google Shape;380;g13a17c5b61d_0_50"/>
          <p:cNvSpPr/>
          <p:nvPr/>
        </p:nvSpPr>
        <p:spPr>
          <a:xfrm>
            <a:off x="4380111" y="2625550"/>
            <a:ext cx="1420500" cy="945000"/>
          </a:xfrm>
          <a:custGeom>
            <a:rect b="b" l="l" r="r" t="t"/>
            <a:pathLst>
              <a:path extrusionOk="0" h="120000" w="120000">
                <a:moveTo>
                  <a:pt x="120000" y="0"/>
                </a:moveTo>
                <a:lnTo>
                  <a:pt x="120000" y="99950"/>
                </a:lnTo>
                <a:lnTo>
                  <a:pt x="0" y="99950"/>
                </a:lnTo>
                <a:lnTo>
                  <a:pt x="0" y="120000"/>
                </a:lnTo>
              </a:path>
            </a:pathLst>
          </a:custGeom>
          <a:noFill/>
          <a:ln cap="flat" cmpd="sng" w="25400">
            <a:solidFill>
              <a:srgbClr val="7A8590"/>
            </a:solidFill>
            <a:prstDash val="solid"/>
            <a:round/>
            <a:headEnd len="sm" w="sm" type="none"/>
            <a:tailEnd len="sm" w="sm" type="none"/>
          </a:ln>
        </p:spPr>
      </p:sp>
      <p:sp>
        <p:nvSpPr>
          <p:cNvPr id="381" name="Google Shape;381;g13a17c5b61d_0_50"/>
          <p:cNvSpPr/>
          <p:nvPr/>
        </p:nvSpPr>
        <p:spPr>
          <a:xfrm>
            <a:off x="2604825" y="2625550"/>
            <a:ext cx="3195900" cy="945000"/>
          </a:xfrm>
          <a:custGeom>
            <a:rect b="b" l="l" r="r" t="t"/>
            <a:pathLst>
              <a:path extrusionOk="0" h="120000" w="120000">
                <a:moveTo>
                  <a:pt x="120000" y="0"/>
                </a:moveTo>
                <a:lnTo>
                  <a:pt x="120000" y="99950"/>
                </a:lnTo>
                <a:lnTo>
                  <a:pt x="0" y="99950"/>
                </a:lnTo>
                <a:lnTo>
                  <a:pt x="0" y="120000"/>
                </a:lnTo>
              </a:path>
            </a:pathLst>
          </a:custGeom>
          <a:noFill/>
          <a:ln cap="flat" cmpd="sng" w="25400">
            <a:solidFill>
              <a:srgbClr val="7A8590"/>
            </a:solidFill>
            <a:prstDash val="solid"/>
            <a:round/>
            <a:headEnd len="sm" w="sm" type="none"/>
            <a:tailEnd len="sm" w="sm" type="none"/>
          </a:ln>
        </p:spPr>
      </p:sp>
      <p:sp>
        <p:nvSpPr>
          <p:cNvPr id="382" name="Google Shape;382;g13a17c5b61d_0_50"/>
          <p:cNvSpPr/>
          <p:nvPr/>
        </p:nvSpPr>
        <p:spPr>
          <a:xfrm>
            <a:off x="940100" y="2625550"/>
            <a:ext cx="4860600" cy="945000"/>
          </a:xfrm>
          <a:custGeom>
            <a:rect b="b" l="l" r="r" t="t"/>
            <a:pathLst>
              <a:path extrusionOk="0" h="120000" w="120000">
                <a:moveTo>
                  <a:pt x="120000" y="0"/>
                </a:moveTo>
                <a:lnTo>
                  <a:pt x="120000" y="99950"/>
                </a:lnTo>
                <a:lnTo>
                  <a:pt x="0" y="99950"/>
                </a:lnTo>
                <a:lnTo>
                  <a:pt x="0" y="120000"/>
                </a:lnTo>
              </a:path>
            </a:pathLst>
          </a:custGeom>
          <a:noFill/>
          <a:ln cap="flat" cmpd="sng" w="25400">
            <a:solidFill>
              <a:srgbClr val="7A8590"/>
            </a:solidFill>
            <a:prstDash val="solid"/>
            <a:round/>
            <a:headEnd len="sm" w="sm" type="none"/>
            <a:tailEnd len="sm" w="sm" type="none"/>
          </a:ln>
        </p:spPr>
      </p:sp>
      <p:sp>
        <p:nvSpPr>
          <p:cNvPr id="383" name="Google Shape;383;g13a17c5b61d_0_50"/>
          <p:cNvSpPr/>
          <p:nvPr/>
        </p:nvSpPr>
        <p:spPr>
          <a:xfrm>
            <a:off x="3520119" y="345056"/>
            <a:ext cx="4560900" cy="228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3a17c5b61d_0_50"/>
          <p:cNvSpPr txBox="1"/>
          <p:nvPr/>
        </p:nvSpPr>
        <p:spPr>
          <a:xfrm>
            <a:off x="3520119" y="345056"/>
            <a:ext cx="4560900" cy="22806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p:txBody>
      </p:sp>
      <p:sp>
        <p:nvSpPr>
          <p:cNvPr id="385" name="Google Shape;385;g13a17c5b61d_0_50"/>
          <p:cNvSpPr/>
          <p:nvPr/>
        </p:nvSpPr>
        <p:spPr>
          <a:xfrm>
            <a:off x="299075" y="3570525"/>
            <a:ext cx="11226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13a17c5b61d_0_50"/>
          <p:cNvSpPr txBox="1"/>
          <p:nvPr/>
        </p:nvSpPr>
        <p:spPr>
          <a:xfrm>
            <a:off x="375275" y="3570525"/>
            <a:ext cx="981900" cy="7518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Missing Data</a:t>
            </a:r>
            <a:endParaRPr b="0" i="0" sz="1700" u="none" cap="none" strike="noStrike">
              <a:solidFill>
                <a:schemeClr val="lt1"/>
              </a:solidFill>
              <a:latin typeface="Arial"/>
              <a:ea typeface="Arial"/>
              <a:cs typeface="Arial"/>
              <a:sym typeface="Arial"/>
            </a:endParaRPr>
          </a:p>
        </p:txBody>
      </p:sp>
      <p:sp>
        <p:nvSpPr>
          <p:cNvPr id="387" name="Google Shape;387;g13a17c5b61d_0_50"/>
          <p:cNvSpPr/>
          <p:nvPr/>
        </p:nvSpPr>
        <p:spPr>
          <a:xfrm>
            <a:off x="1668300" y="3570525"/>
            <a:ext cx="14205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13a17c5b61d_0_50"/>
          <p:cNvSpPr txBox="1"/>
          <p:nvPr/>
        </p:nvSpPr>
        <p:spPr>
          <a:xfrm>
            <a:off x="1744500" y="3570525"/>
            <a:ext cx="1289400" cy="751800"/>
          </a:xfrm>
          <a:prstGeom prst="rect">
            <a:avLst/>
          </a:prstGeom>
          <a:noFill/>
          <a:ln>
            <a:noFill/>
          </a:ln>
        </p:spPr>
        <p:txBody>
          <a:bodyPr anchorCtr="0" anchor="ctr" bIns="10775" lIns="10775" spcFirstLastPara="1" rIns="10775" wrap="square" tIns="10775">
            <a:noAutofit/>
          </a:bodyPr>
          <a:lstStyle/>
          <a:p>
            <a:pPr indent="0" lvl="0" marL="0" marR="30773"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Duplicated Data</a:t>
            </a:r>
            <a:endParaRPr b="0" i="0" sz="1700" u="none" cap="none" strike="noStrike">
              <a:solidFill>
                <a:schemeClr val="lt1"/>
              </a:solidFill>
              <a:latin typeface="Arial"/>
              <a:ea typeface="Arial"/>
              <a:cs typeface="Arial"/>
              <a:sym typeface="Arial"/>
            </a:endParaRPr>
          </a:p>
        </p:txBody>
      </p:sp>
      <p:sp>
        <p:nvSpPr>
          <p:cNvPr id="389" name="Google Shape;389;g13a17c5b61d_0_50"/>
          <p:cNvSpPr/>
          <p:nvPr/>
        </p:nvSpPr>
        <p:spPr>
          <a:xfrm>
            <a:off x="3387750" y="3570525"/>
            <a:ext cx="15036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3a17c5b61d_0_50"/>
          <p:cNvSpPr txBox="1"/>
          <p:nvPr/>
        </p:nvSpPr>
        <p:spPr>
          <a:xfrm>
            <a:off x="3387750" y="3570475"/>
            <a:ext cx="1503600" cy="7518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Handling Outliers</a:t>
            </a:r>
            <a:endParaRPr b="1" i="0" sz="1700" u="none" cap="none" strike="noStrike">
              <a:solidFill>
                <a:schemeClr val="lt1"/>
              </a:solidFill>
              <a:latin typeface="Bookman Old Style"/>
              <a:ea typeface="Bookman Old Style"/>
              <a:cs typeface="Bookman Old Style"/>
              <a:sym typeface="Bookman Old Style"/>
            </a:endParaRPr>
          </a:p>
        </p:txBody>
      </p:sp>
      <p:sp>
        <p:nvSpPr>
          <p:cNvPr id="391" name="Google Shape;391;g13a17c5b61d_0_50"/>
          <p:cNvSpPr/>
          <p:nvPr/>
        </p:nvSpPr>
        <p:spPr>
          <a:xfrm>
            <a:off x="5219439" y="3570517"/>
            <a:ext cx="18726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13a17c5b61d_0_50"/>
          <p:cNvSpPr txBox="1"/>
          <p:nvPr/>
        </p:nvSpPr>
        <p:spPr>
          <a:xfrm>
            <a:off x="5219439" y="3570517"/>
            <a:ext cx="1872600" cy="7518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Features Transformation</a:t>
            </a:r>
            <a:endParaRPr b="1" i="0" sz="1700" u="none" cap="none" strike="noStrike">
              <a:solidFill>
                <a:schemeClr val="lt1"/>
              </a:solidFill>
              <a:latin typeface="Bookman Old Style"/>
              <a:ea typeface="Bookman Old Style"/>
              <a:cs typeface="Bookman Old Style"/>
              <a:sym typeface="Bookman Old Style"/>
            </a:endParaRPr>
          </a:p>
        </p:txBody>
      </p:sp>
      <p:sp>
        <p:nvSpPr>
          <p:cNvPr id="393" name="Google Shape;393;g13a17c5b61d_0_50"/>
          <p:cNvSpPr/>
          <p:nvPr/>
        </p:nvSpPr>
        <p:spPr>
          <a:xfrm>
            <a:off x="9008132" y="3570517"/>
            <a:ext cx="15036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13a17c5b61d_0_50"/>
          <p:cNvSpPr txBox="1"/>
          <p:nvPr/>
        </p:nvSpPr>
        <p:spPr>
          <a:xfrm>
            <a:off x="9008132" y="3570517"/>
            <a:ext cx="1503600" cy="7518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Feature Engineering</a:t>
            </a:r>
            <a:endParaRPr b="1" i="0" sz="1700" u="none" cap="none" strike="noStrike">
              <a:solidFill>
                <a:schemeClr val="lt1"/>
              </a:solidFill>
              <a:latin typeface="Bookman Old Style"/>
              <a:ea typeface="Bookman Old Style"/>
              <a:cs typeface="Bookman Old Style"/>
              <a:sym typeface="Bookman Old Style"/>
            </a:endParaRPr>
          </a:p>
        </p:txBody>
      </p:sp>
      <p:sp>
        <p:nvSpPr>
          <p:cNvPr id="395" name="Google Shape;395;g13a17c5b61d_0_50"/>
          <p:cNvSpPr/>
          <p:nvPr/>
        </p:nvSpPr>
        <p:spPr>
          <a:xfrm>
            <a:off x="10734650" y="3570525"/>
            <a:ext cx="12156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13a17c5b61d_0_50"/>
          <p:cNvSpPr txBox="1"/>
          <p:nvPr/>
        </p:nvSpPr>
        <p:spPr>
          <a:xfrm>
            <a:off x="10734673" y="3570525"/>
            <a:ext cx="1215600" cy="7518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Class Imbalance</a:t>
            </a:r>
            <a:endParaRPr b="1" i="0" sz="1700" u="none" cap="none" strike="noStrike">
              <a:solidFill>
                <a:schemeClr val="lt1"/>
              </a:solidFill>
              <a:latin typeface="Bookman Old Style"/>
              <a:ea typeface="Bookman Old Style"/>
              <a:cs typeface="Bookman Old Style"/>
              <a:sym typeface="Bookman Old Style"/>
            </a:endParaRPr>
          </a:p>
        </p:txBody>
      </p:sp>
      <p:pic>
        <p:nvPicPr>
          <p:cNvPr id="397" name="Google Shape;397;g13a17c5b61d_0_50"/>
          <p:cNvPicPr preferRelativeResize="0"/>
          <p:nvPr/>
        </p:nvPicPr>
        <p:blipFill rotWithShape="1">
          <a:blip r:embed="rId3">
            <a:alphaModFix/>
          </a:blip>
          <a:srcRect b="22527" l="21111" r="21875" t="25288"/>
          <a:stretch/>
        </p:blipFill>
        <p:spPr>
          <a:xfrm>
            <a:off x="4369156" y="116089"/>
            <a:ext cx="2835782" cy="2595658"/>
          </a:xfrm>
          <a:prstGeom prst="rect">
            <a:avLst/>
          </a:prstGeom>
          <a:noFill/>
          <a:ln>
            <a:noFill/>
          </a:ln>
        </p:spPr>
      </p:pic>
      <p:sp>
        <p:nvSpPr>
          <p:cNvPr id="398" name="Google Shape;398;g13a17c5b61d_0_50"/>
          <p:cNvSpPr txBox="1"/>
          <p:nvPr/>
        </p:nvSpPr>
        <p:spPr>
          <a:xfrm>
            <a:off x="172450" y="4406550"/>
            <a:ext cx="1325400" cy="414600"/>
          </a:xfrm>
          <a:prstGeom prst="rect">
            <a:avLst/>
          </a:prstGeom>
          <a:noFill/>
          <a:ln>
            <a:noFill/>
          </a:ln>
        </p:spPr>
        <p:txBody>
          <a:bodyPr anchorCtr="0" anchor="t" bIns="45700" lIns="0" spcFirstLastPara="1" rIns="0" wrap="square" tIns="45700">
            <a:noAutofit/>
          </a:bodyPr>
          <a:lstStyle/>
          <a:p>
            <a:pPr indent="-88900" lvl="0" marL="0" marR="0" rtl="0" algn="ctr">
              <a:lnSpc>
                <a:spcPct val="110000"/>
              </a:lnSpc>
              <a:spcBef>
                <a:spcPts val="1200"/>
              </a:spcBef>
              <a:spcAft>
                <a:spcPts val="0"/>
              </a:spcAft>
              <a:buClr>
                <a:schemeClr val="accent1"/>
              </a:buClr>
              <a:buSzPts val="1400"/>
              <a:buFont typeface="Calibri"/>
              <a:buChar char=" "/>
            </a:pPr>
            <a:r>
              <a:rPr b="1" i="0" lang="en-US" sz="1400" u="none" cap="none" strike="noStrike">
                <a:solidFill>
                  <a:schemeClr val="dk2"/>
                </a:solidFill>
                <a:latin typeface="Libre Franklin"/>
                <a:ea typeface="Libre Franklin"/>
                <a:cs typeface="Libre Franklin"/>
                <a:sym typeface="Libre Franklin"/>
              </a:rPr>
              <a:t>No Missing Data</a:t>
            </a:r>
            <a:endParaRPr b="1" i="0" sz="1400" u="none" cap="none" strike="noStrike">
              <a:solidFill>
                <a:schemeClr val="dk2"/>
              </a:solidFill>
              <a:latin typeface="Libre Franklin"/>
              <a:ea typeface="Libre Franklin"/>
              <a:cs typeface="Libre Franklin"/>
              <a:sym typeface="Libre Franklin"/>
            </a:endParaRPr>
          </a:p>
        </p:txBody>
      </p:sp>
      <p:sp>
        <p:nvSpPr>
          <p:cNvPr id="399" name="Google Shape;399;g13a17c5b61d_0_50"/>
          <p:cNvSpPr txBox="1"/>
          <p:nvPr/>
        </p:nvSpPr>
        <p:spPr>
          <a:xfrm>
            <a:off x="1479225" y="4406550"/>
            <a:ext cx="1668300" cy="658800"/>
          </a:xfrm>
          <a:prstGeom prst="rect">
            <a:avLst/>
          </a:prstGeom>
          <a:noFill/>
          <a:ln>
            <a:noFill/>
          </a:ln>
        </p:spPr>
        <p:txBody>
          <a:bodyPr anchorCtr="0" anchor="t" bIns="45700" lIns="0" spcFirstLastPara="1" rIns="0" wrap="square" tIns="45700">
            <a:noAutofit/>
          </a:bodyPr>
          <a:lstStyle/>
          <a:p>
            <a:pPr indent="-88900" lvl="0" marL="57150" marR="0" rtl="0" algn="ctr">
              <a:lnSpc>
                <a:spcPct val="110000"/>
              </a:lnSpc>
              <a:spcBef>
                <a:spcPts val="1200"/>
              </a:spcBef>
              <a:spcAft>
                <a:spcPts val="0"/>
              </a:spcAft>
              <a:buClr>
                <a:schemeClr val="accent1"/>
              </a:buClr>
              <a:buSzPts val="1400"/>
              <a:buFont typeface="Calibri"/>
              <a:buChar char=" "/>
            </a:pPr>
            <a:r>
              <a:rPr b="1" i="0" lang="en-US" sz="1400" u="none" cap="none" strike="noStrike">
                <a:solidFill>
                  <a:schemeClr val="dk2"/>
                </a:solidFill>
                <a:latin typeface="Libre Franklin"/>
                <a:ea typeface="Libre Franklin"/>
                <a:cs typeface="Libre Franklin"/>
                <a:sym typeface="Libre Franklin"/>
              </a:rPr>
              <a:t>No Duplicated Data</a:t>
            </a:r>
            <a:endParaRPr b="1" i="0" sz="1400" u="none" cap="none" strike="noStrike">
              <a:solidFill>
                <a:schemeClr val="dk2"/>
              </a:solidFill>
              <a:latin typeface="Libre Franklin"/>
              <a:ea typeface="Libre Franklin"/>
              <a:cs typeface="Libre Franklin"/>
              <a:sym typeface="Libre Franklin"/>
            </a:endParaRPr>
          </a:p>
        </p:txBody>
      </p:sp>
      <p:sp>
        <p:nvSpPr>
          <p:cNvPr id="400" name="Google Shape;400;g13a17c5b61d_0_50"/>
          <p:cNvSpPr txBox="1"/>
          <p:nvPr/>
        </p:nvSpPr>
        <p:spPr>
          <a:xfrm>
            <a:off x="2794300" y="4406550"/>
            <a:ext cx="2208600" cy="658800"/>
          </a:xfrm>
          <a:prstGeom prst="rect">
            <a:avLst/>
          </a:prstGeom>
          <a:noFill/>
          <a:ln>
            <a:noFill/>
          </a:ln>
        </p:spPr>
        <p:txBody>
          <a:bodyPr anchorCtr="0" anchor="t" bIns="45700" lIns="0" spcFirstLastPara="1" rIns="0" wrap="square" tIns="45700">
            <a:noAutofit/>
          </a:bodyPr>
          <a:lstStyle/>
          <a:p>
            <a:pPr indent="-317500" lvl="0" marL="457200" marR="0" rtl="0" algn="ctr">
              <a:lnSpc>
                <a:spcPct val="110000"/>
              </a:lnSpc>
              <a:spcBef>
                <a:spcPts val="1200"/>
              </a:spcBef>
              <a:spcAft>
                <a:spcPts val="0"/>
              </a:spcAft>
              <a:buClr>
                <a:schemeClr val="accent1"/>
              </a:buClr>
              <a:buSzPts val="1400"/>
              <a:buFont typeface="Calibri"/>
              <a:buChar char=" "/>
            </a:pPr>
            <a:r>
              <a:rPr b="1" i="0" lang="en-US" sz="1400" u="none" cap="none" strike="noStrike">
                <a:solidFill>
                  <a:schemeClr val="dk2"/>
                </a:solidFill>
                <a:latin typeface="Libre Franklin"/>
                <a:ea typeface="Libre Franklin"/>
                <a:cs typeface="Libre Franklin"/>
                <a:sym typeface="Libre Franklin"/>
              </a:rPr>
              <a:t>Handling the Outliers Manually</a:t>
            </a:r>
            <a:endParaRPr b="1" i="0" sz="1400" u="none" cap="none" strike="noStrike">
              <a:solidFill>
                <a:schemeClr val="dk2"/>
              </a:solidFill>
              <a:latin typeface="Libre Franklin"/>
              <a:ea typeface="Libre Franklin"/>
              <a:cs typeface="Libre Franklin"/>
              <a:sym typeface="Libre Franklin"/>
            </a:endParaRPr>
          </a:p>
        </p:txBody>
      </p:sp>
      <p:sp>
        <p:nvSpPr>
          <p:cNvPr id="401" name="Google Shape;401;g13a17c5b61d_0_50"/>
          <p:cNvSpPr txBox="1"/>
          <p:nvPr/>
        </p:nvSpPr>
        <p:spPr>
          <a:xfrm>
            <a:off x="4703525" y="4343496"/>
            <a:ext cx="2351400" cy="658800"/>
          </a:xfrm>
          <a:prstGeom prst="rect">
            <a:avLst/>
          </a:prstGeom>
          <a:noFill/>
          <a:ln>
            <a:noFill/>
          </a:ln>
        </p:spPr>
        <p:txBody>
          <a:bodyPr anchorCtr="0" anchor="t" bIns="45700" lIns="0" spcFirstLastPara="1" rIns="0" wrap="square" tIns="45700">
            <a:noAutofit/>
          </a:bodyPr>
          <a:lstStyle/>
          <a:p>
            <a:pPr indent="-317500" lvl="0" marL="457200" marR="0" rtl="0" algn="ctr">
              <a:lnSpc>
                <a:spcPct val="110000"/>
              </a:lnSpc>
              <a:spcBef>
                <a:spcPts val="1200"/>
              </a:spcBef>
              <a:spcAft>
                <a:spcPts val="0"/>
              </a:spcAft>
              <a:buClr>
                <a:schemeClr val="accent1"/>
              </a:buClr>
              <a:buSzPts val="1400"/>
              <a:buFont typeface="Calibri"/>
              <a:buChar char=" "/>
            </a:pPr>
            <a:r>
              <a:rPr b="1" i="0" lang="en-US" sz="1400" u="none" cap="none" strike="noStrike">
                <a:solidFill>
                  <a:schemeClr val="dk2"/>
                </a:solidFill>
                <a:latin typeface="Libre Franklin"/>
                <a:ea typeface="Libre Franklin"/>
                <a:cs typeface="Libre Franklin"/>
                <a:sym typeface="Libre Franklin"/>
              </a:rPr>
              <a:t>No Feature Transformation</a:t>
            </a:r>
            <a:endParaRPr b="1" i="0" sz="1400" u="none" cap="none" strike="noStrike">
              <a:solidFill>
                <a:schemeClr val="dk2"/>
              </a:solidFill>
              <a:latin typeface="Libre Franklin"/>
              <a:ea typeface="Libre Franklin"/>
              <a:cs typeface="Libre Franklin"/>
              <a:sym typeface="Libre Franklin"/>
            </a:endParaRPr>
          </a:p>
        </p:txBody>
      </p:sp>
      <p:sp>
        <p:nvSpPr>
          <p:cNvPr id="402" name="Google Shape;402;g13a17c5b61d_0_50"/>
          <p:cNvSpPr txBox="1"/>
          <p:nvPr/>
        </p:nvSpPr>
        <p:spPr>
          <a:xfrm>
            <a:off x="9063025" y="4327225"/>
            <a:ext cx="1420500" cy="1192800"/>
          </a:xfrm>
          <a:prstGeom prst="rect">
            <a:avLst/>
          </a:prstGeom>
          <a:noFill/>
          <a:ln>
            <a:noFill/>
          </a:ln>
        </p:spPr>
        <p:txBody>
          <a:bodyPr anchorCtr="0" anchor="t" bIns="45700" lIns="0" spcFirstLastPara="1" rIns="0" wrap="square" tIns="45700">
            <a:noAutofit/>
          </a:bodyPr>
          <a:lstStyle/>
          <a:p>
            <a:pPr indent="-88900" lvl="0" marL="0" marR="0" rtl="0" algn="ctr">
              <a:lnSpc>
                <a:spcPct val="110000"/>
              </a:lnSpc>
              <a:spcBef>
                <a:spcPts val="1200"/>
              </a:spcBef>
              <a:spcAft>
                <a:spcPts val="0"/>
              </a:spcAft>
              <a:buClr>
                <a:schemeClr val="accent1"/>
              </a:buClr>
              <a:buSzPts val="1400"/>
              <a:buFont typeface="Calibri"/>
              <a:buChar char=" "/>
            </a:pPr>
            <a:r>
              <a:rPr b="1" i="0" lang="en-US" sz="1400" u="none" cap="none" strike="noStrike">
                <a:solidFill>
                  <a:schemeClr val="dk2"/>
                </a:solidFill>
                <a:latin typeface="Libre Franklin"/>
                <a:ea typeface="Libre Franklin"/>
                <a:cs typeface="Libre Franklin"/>
                <a:sym typeface="Libre Franklin"/>
              </a:rPr>
              <a:t>Selecting, Extracting and Adding a feature that related to the case</a:t>
            </a:r>
            <a:endParaRPr b="1" i="0" sz="1400" u="none" cap="none" strike="noStrike">
              <a:solidFill>
                <a:schemeClr val="dk2"/>
              </a:solidFill>
              <a:latin typeface="Libre Franklin"/>
              <a:ea typeface="Libre Franklin"/>
              <a:cs typeface="Libre Franklin"/>
              <a:sym typeface="Libre Franklin"/>
            </a:endParaRPr>
          </a:p>
        </p:txBody>
      </p:sp>
      <p:sp>
        <p:nvSpPr>
          <p:cNvPr id="403" name="Google Shape;403;g13a17c5b61d_0_50"/>
          <p:cNvSpPr txBox="1"/>
          <p:nvPr/>
        </p:nvSpPr>
        <p:spPr>
          <a:xfrm>
            <a:off x="10193351" y="4375025"/>
            <a:ext cx="1872600" cy="1066200"/>
          </a:xfrm>
          <a:prstGeom prst="rect">
            <a:avLst/>
          </a:prstGeom>
          <a:noFill/>
          <a:ln>
            <a:noFill/>
          </a:ln>
        </p:spPr>
        <p:txBody>
          <a:bodyPr anchorCtr="0" anchor="t" bIns="45700" lIns="0" spcFirstLastPara="1" rIns="0" wrap="square" tIns="45700">
            <a:noAutofit/>
          </a:bodyPr>
          <a:lstStyle/>
          <a:p>
            <a:pPr indent="-317500" lvl="0" marL="457200" marR="0" rtl="0" algn="ctr">
              <a:lnSpc>
                <a:spcPct val="110000"/>
              </a:lnSpc>
              <a:spcBef>
                <a:spcPts val="1200"/>
              </a:spcBef>
              <a:spcAft>
                <a:spcPts val="0"/>
              </a:spcAft>
              <a:buClr>
                <a:schemeClr val="accent1"/>
              </a:buClr>
              <a:buSzPts val="1400"/>
              <a:buFont typeface="Calibri"/>
              <a:buChar char=" "/>
            </a:pPr>
            <a:r>
              <a:rPr b="1" i="0" lang="en-US" sz="1400" u="none" cap="none" strike="noStrike">
                <a:solidFill>
                  <a:schemeClr val="dk2"/>
                </a:solidFill>
                <a:latin typeface="Libre Franklin"/>
                <a:ea typeface="Libre Franklin"/>
                <a:cs typeface="Libre Franklin"/>
                <a:sym typeface="Libre Franklin"/>
              </a:rPr>
              <a:t> Handled by oversampling using SMOTE method.</a:t>
            </a:r>
            <a:endParaRPr b="1" i="0" sz="1400" u="none" cap="none" strike="noStrike">
              <a:solidFill>
                <a:schemeClr val="dk2"/>
              </a:solidFill>
              <a:latin typeface="Libre Franklin"/>
              <a:ea typeface="Libre Franklin"/>
              <a:cs typeface="Libre Franklin"/>
              <a:sym typeface="Libre Franklin"/>
            </a:endParaRPr>
          </a:p>
        </p:txBody>
      </p:sp>
      <p:grpSp>
        <p:nvGrpSpPr>
          <p:cNvPr id="404" name="Google Shape;404;g13a17c5b61d_0_50"/>
          <p:cNvGrpSpPr/>
          <p:nvPr/>
        </p:nvGrpSpPr>
        <p:grpSpPr>
          <a:xfrm>
            <a:off x="439718" y="6050812"/>
            <a:ext cx="981977" cy="658853"/>
            <a:chOff x="5442756" y="2479683"/>
            <a:chExt cx="1306515" cy="876600"/>
          </a:xfrm>
        </p:grpSpPr>
        <p:sp>
          <p:nvSpPr>
            <p:cNvPr id="405" name="Google Shape;405;g13a17c5b61d_0_50"/>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06" name="Google Shape;406;g13a17c5b61d_0_50"/>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07" name="Google Shape;407;g13a17c5b61d_0_50"/>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408" name="Google Shape;408;g13a17c5b61d_0_50"/>
            <p:cNvPicPr preferRelativeResize="0"/>
            <p:nvPr/>
          </p:nvPicPr>
          <p:blipFill rotWithShape="1">
            <a:blip r:embed="rId4">
              <a:alphaModFix/>
            </a:blip>
            <a:srcRect b="0" l="0" r="0" t="0"/>
            <a:stretch/>
          </p:blipFill>
          <p:spPr>
            <a:xfrm>
              <a:off x="5567216" y="2479683"/>
              <a:ext cx="914400" cy="857670"/>
            </a:xfrm>
            <a:prstGeom prst="rect">
              <a:avLst/>
            </a:prstGeom>
            <a:noFill/>
            <a:ln>
              <a:noFill/>
            </a:ln>
          </p:spPr>
        </p:pic>
      </p:grpSp>
      <p:sp>
        <p:nvSpPr>
          <p:cNvPr id="409" name="Google Shape;409;g13a17c5b61d_0_50"/>
          <p:cNvSpPr/>
          <p:nvPr/>
        </p:nvSpPr>
        <p:spPr>
          <a:xfrm>
            <a:off x="6061950" y="4957775"/>
            <a:ext cx="184800" cy="290400"/>
          </a:xfrm>
          <a:prstGeom prst="downArrow">
            <a:avLst>
              <a:gd fmla="val 33138" name="adj1"/>
              <a:gd fmla="val 55796"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13a17c5b61d_0_50"/>
          <p:cNvSpPr txBox="1"/>
          <p:nvPr/>
        </p:nvSpPr>
        <p:spPr>
          <a:xfrm>
            <a:off x="4763800" y="5305602"/>
            <a:ext cx="2351400" cy="998400"/>
          </a:xfrm>
          <a:prstGeom prst="rect">
            <a:avLst/>
          </a:prstGeom>
          <a:noFill/>
          <a:ln>
            <a:noFill/>
          </a:ln>
        </p:spPr>
        <p:txBody>
          <a:bodyPr anchorCtr="0" anchor="t" bIns="45700" lIns="0" spcFirstLastPara="1" rIns="0" wrap="square" tIns="45700">
            <a:noAutofit/>
          </a:bodyPr>
          <a:lstStyle/>
          <a:p>
            <a:pPr indent="-317500" lvl="0" marL="457200" marR="0" rtl="0" algn="ctr">
              <a:lnSpc>
                <a:spcPct val="110000"/>
              </a:lnSpc>
              <a:spcBef>
                <a:spcPts val="1200"/>
              </a:spcBef>
              <a:spcAft>
                <a:spcPts val="0"/>
              </a:spcAft>
              <a:buClr>
                <a:schemeClr val="dk2"/>
              </a:buClr>
              <a:buSzPts val="1400"/>
              <a:buFont typeface="Libre Franklin"/>
              <a:buChar char=" "/>
            </a:pPr>
            <a:r>
              <a:rPr b="1" i="0" lang="en-US" sz="1400" u="none" cap="none" strike="noStrike">
                <a:solidFill>
                  <a:schemeClr val="dk2"/>
                </a:solidFill>
                <a:latin typeface="Libre Franklin"/>
                <a:ea typeface="Libre Franklin"/>
                <a:cs typeface="Libre Franklin"/>
                <a:sym typeface="Libre Franklin"/>
              </a:rPr>
              <a:t>the transformation are constrained by zero value and negative value</a:t>
            </a:r>
            <a:endParaRPr b="1" i="0" sz="1400" u="none" cap="none" strike="noStrike">
              <a:solidFill>
                <a:schemeClr val="dk2"/>
              </a:solidFill>
              <a:latin typeface="Libre Franklin"/>
              <a:ea typeface="Libre Franklin"/>
              <a:cs typeface="Libre Franklin"/>
              <a:sym typeface="Libre Franklin"/>
            </a:endParaRPr>
          </a:p>
        </p:txBody>
      </p:sp>
      <p:sp>
        <p:nvSpPr>
          <p:cNvPr id="411" name="Google Shape;411;g13a17c5b61d_0_50"/>
          <p:cNvSpPr/>
          <p:nvPr/>
        </p:nvSpPr>
        <p:spPr>
          <a:xfrm>
            <a:off x="7397000" y="3570525"/>
            <a:ext cx="1289400" cy="7518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13a17c5b61d_0_50"/>
          <p:cNvSpPr txBox="1"/>
          <p:nvPr/>
        </p:nvSpPr>
        <p:spPr>
          <a:xfrm>
            <a:off x="7420151" y="3570475"/>
            <a:ext cx="1289400" cy="751800"/>
          </a:xfrm>
          <a:prstGeom prst="rect">
            <a:avLst/>
          </a:prstGeom>
          <a:noFill/>
          <a:ln>
            <a:noFill/>
          </a:ln>
        </p:spPr>
        <p:txBody>
          <a:bodyPr anchorCtr="0" anchor="ctr" bIns="10775" lIns="10775" spcFirstLastPara="1" rIns="10775" wrap="square" tIns="10775">
            <a:noAutofit/>
          </a:bodyPr>
          <a:lstStyle/>
          <a:p>
            <a:pPr indent="0" lvl="0" marL="0" marR="0" rtl="0" algn="ctr">
              <a:lnSpc>
                <a:spcPct val="90000"/>
              </a:lnSpc>
              <a:spcBef>
                <a:spcPts val="0"/>
              </a:spcBef>
              <a:spcAft>
                <a:spcPts val="0"/>
              </a:spcAft>
              <a:buClr>
                <a:srgbClr val="000000"/>
              </a:buClr>
              <a:buSzPts val="1700"/>
              <a:buFont typeface="Arial"/>
              <a:buNone/>
            </a:pPr>
            <a:r>
              <a:rPr b="1" i="0" lang="en-US" sz="1700" u="none" cap="none" strike="noStrike">
                <a:solidFill>
                  <a:schemeClr val="lt1"/>
                </a:solidFill>
                <a:latin typeface="Bookman Old Style"/>
                <a:ea typeface="Bookman Old Style"/>
                <a:cs typeface="Bookman Old Style"/>
                <a:sym typeface="Bookman Old Style"/>
              </a:rPr>
              <a:t>Feature Encoding</a:t>
            </a:r>
            <a:endParaRPr b="1" i="0" sz="1700" u="none" cap="none" strike="noStrike">
              <a:solidFill>
                <a:schemeClr val="lt1"/>
              </a:solidFill>
              <a:latin typeface="Bookman Old Style"/>
              <a:ea typeface="Bookman Old Style"/>
              <a:cs typeface="Bookman Old Style"/>
              <a:sym typeface="Bookman Old Style"/>
            </a:endParaRPr>
          </a:p>
        </p:txBody>
      </p:sp>
      <p:sp>
        <p:nvSpPr>
          <p:cNvPr id="413" name="Google Shape;413;g13a17c5b61d_0_50"/>
          <p:cNvSpPr txBox="1"/>
          <p:nvPr/>
        </p:nvSpPr>
        <p:spPr>
          <a:xfrm>
            <a:off x="7305800" y="4406550"/>
            <a:ext cx="1498200" cy="658800"/>
          </a:xfrm>
          <a:prstGeom prst="rect">
            <a:avLst/>
          </a:prstGeom>
          <a:noFill/>
          <a:ln>
            <a:noFill/>
          </a:ln>
        </p:spPr>
        <p:txBody>
          <a:bodyPr anchorCtr="0" anchor="t" bIns="45700" lIns="0" spcFirstLastPara="1" rIns="0" wrap="square" tIns="45700">
            <a:noAutofit/>
          </a:bodyPr>
          <a:lstStyle/>
          <a:p>
            <a:pPr indent="0" lvl="0" marL="0" marR="0" rtl="0" algn="ctr">
              <a:lnSpc>
                <a:spcPct val="110000"/>
              </a:lnSpc>
              <a:spcBef>
                <a:spcPts val="1200"/>
              </a:spcBef>
              <a:spcAft>
                <a:spcPts val="0"/>
              </a:spcAft>
              <a:buNone/>
            </a:pPr>
            <a:r>
              <a:rPr b="1" i="0" lang="en-US" sz="1400" u="none" cap="none" strike="noStrike">
                <a:solidFill>
                  <a:schemeClr val="dk2"/>
                </a:solidFill>
                <a:latin typeface="Libre Franklin"/>
                <a:ea typeface="Libre Franklin"/>
                <a:cs typeface="Libre Franklin"/>
                <a:sym typeface="Libre Franklin"/>
              </a:rPr>
              <a:t>Label Encoding  &amp; One-hot Encoding</a:t>
            </a:r>
            <a:endParaRPr b="1" i="0" sz="1400" u="none" cap="none" strike="noStrike">
              <a:solidFill>
                <a:schemeClr val="dk2"/>
              </a:solidFill>
              <a:latin typeface="Libre Franklin"/>
              <a:ea typeface="Libre Franklin"/>
              <a:cs typeface="Libre Franklin"/>
              <a:sym typeface="Libre Franklin"/>
            </a:endParaRPr>
          </a:p>
        </p:txBody>
      </p:sp>
      <p:sp>
        <p:nvSpPr>
          <p:cNvPr id="414" name="Google Shape;414;g13a17c5b61d_0_50"/>
          <p:cNvSpPr/>
          <p:nvPr/>
        </p:nvSpPr>
        <p:spPr>
          <a:xfrm>
            <a:off x="5800600" y="2726850"/>
            <a:ext cx="546300" cy="828600"/>
          </a:xfrm>
          <a:custGeom>
            <a:rect b="b" l="l" r="r" t="t"/>
            <a:pathLst>
              <a:path extrusionOk="0" h="120000" w="120000">
                <a:moveTo>
                  <a:pt x="0" y="0"/>
                </a:moveTo>
                <a:lnTo>
                  <a:pt x="0" y="99950"/>
                </a:lnTo>
                <a:lnTo>
                  <a:pt x="120000" y="99950"/>
                </a:lnTo>
                <a:lnTo>
                  <a:pt x="120000" y="120000"/>
                </a:lnTo>
              </a:path>
            </a:pathLst>
          </a:custGeom>
          <a:noFill/>
          <a:ln cap="flat" cmpd="sng" w="25400">
            <a:solidFill>
              <a:srgbClr val="7A8590"/>
            </a:solidFill>
            <a:prstDash val="solid"/>
            <a:round/>
            <a:headEnd len="sm" w="sm" type="none"/>
            <a:tailEnd len="sm" w="sm" type="none"/>
          </a:ln>
        </p:spPr>
      </p:sp>
      <p:sp>
        <p:nvSpPr>
          <p:cNvPr id="415" name="Google Shape;415;g13a17c5b61d_0_50"/>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416" name="Google Shape;416;g13a17c5b61d_0_50"/>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g13a10fc62eb_0_11"/>
          <p:cNvPicPr preferRelativeResize="0"/>
          <p:nvPr/>
        </p:nvPicPr>
        <p:blipFill rotWithShape="1">
          <a:blip r:embed="rId3">
            <a:alphaModFix/>
          </a:blip>
          <a:srcRect b="0" l="4252" r="1247" t="12334"/>
          <a:stretch/>
        </p:blipFill>
        <p:spPr>
          <a:xfrm>
            <a:off x="186575" y="685800"/>
            <a:ext cx="6089651" cy="2289575"/>
          </a:xfrm>
          <a:prstGeom prst="rect">
            <a:avLst/>
          </a:prstGeom>
          <a:noFill/>
          <a:ln>
            <a:noFill/>
          </a:ln>
        </p:spPr>
      </p:pic>
      <p:pic>
        <p:nvPicPr>
          <p:cNvPr id="423" name="Google Shape;423;g13a10fc62eb_0_11"/>
          <p:cNvPicPr preferRelativeResize="0"/>
          <p:nvPr/>
        </p:nvPicPr>
        <p:blipFill rotWithShape="1">
          <a:blip r:embed="rId4">
            <a:alphaModFix/>
          </a:blip>
          <a:srcRect b="75883" l="6923" r="11906" t="15563"/>
          <a:stretch/>
        </p:blipFill>
        <p:spPr>
          <a:xfrm>
            <a:off x="123125" y="3568700"/>
            <a:ext cx="2829625" cy="317500"/>
          </a:xfrm>
          <a:prstGeom prst="rect">
            <a:avLst/>
          </a:prstGeom>
          <a:noFill/>
          <a:ln>
            <a:noFill/>
          </a:ln>
        </p:spPr>
      </p:pic>
      <p:pic>
        <p:nvPicPr>
          <p:cNvPr id="424" name="Google Shape;424;g13a10fc62eb_0_11"/>
          <p:cNvPicPr preferRelativeResize="0"/>
          <p:nvPr/>
        </p:nvPicPr>
        <p:blipFill rotWithShape="1">
          <a:blip r:embed="rId5">
            <a:alphaModFix/>
          </a:blip>
          <a:srcRect b="1267" l="0" r="0" t="12540"/>
          <a:stretch/>
        </p:blipFill>
        <p:spPr>
          <a:xfrm>
            <a:off x="186575" y="3992575"/>
            <a:ext cx="8039223" cy="2054200"/>
          </a:xfrm>
          <a:prstGeom prst="rect">
            <a:avLst/>
          </a:prstGeom>
          <a:noFill/>
          <a:ln>
            <a:noFill/>
          </a:ln>
        </p:spPr>
      </p:pic>
      <p:pic>
        <p:nvPicPr>
          <p:cNvPr id="425" name="Google Shape;425;g13a10fc62eb_0_11"/>
          <p:cNvPicPr preferRelativeResize="0"/>
          <p:nvPr/>
        </p:nvPicPr>
        <p:blipFill rotWithShape="1">
          <a:blip r:embed="rId6">
            <a:alphaModFix/>
          </a:blip>
          <a:srcRect b="5599" l="980" r="8" t="12525"/>
          <a:stretch/>
        </p:blipFill>
        <p:spPr>
          <a:xfrm>
            <a:off x="8159750" y="3992563"/>
            <a:ext cx="3780999" cy="2054225"/>
          </a:xfrm>
          <a:prstGeom prst="rect">
            <a:avLst/>
          </a:prstGeom>
          <a:noFill/>
          <a:ln>
            <a:noFill/>
          </a:ln>
        </p:spPr>
      </p:pic>
      <p:grpSp>
        <p:nvGrpSpPr>
          <p:cNvPr id="426" name="Google Shape;426;g13a10fc62eb_0_11"/>
          <p:cNvGrpSpPr/>
          <p:nvPr/>
        </p:nvGrpSpPr>
        <p:grpSpPr>
          <a:xfrm>
            <a:off x="439718" y="6050812"/>
            <a:ext cx="981977" cy="658853"/>
            <a:chOff x="5442756" y="2479683"/>
            <a:chExt cx="1306515" cy="876600"/>
          </a:xfrm>
        </p:grpSpPr>
        <p:sp>
          <p:nvSpPr>
            <p:cNvPr id="427" name="Google Shape;427;g13a10fc62eb_0_11"/>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28" name="Google Shape;428;g13a10fc62eb_0_11"/>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29" name="Google Shape;429;g13a10fc62eb_0_11"/>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430" name="Google Shape;430;g13a10fc62eb_0_11"/>
            <p:cNvPicPr preferRelativeResize="0"/>
            <p:nvPr/>
          </p:nvPicPr>
          <p:blipFill rotWithShape="1">
            <a:blip r:embed="rId7">
              <a:alphaModFix/>
            </a:blip>
            <a:srcRect b="0" l="0" r="0" t="0"/>
            <a:stretch/>
          </p:blipFill>
          <p:spPr>
            <a:xfrm>
              <a:off x="5567216" y="2479683"/>
              <a:ext cx="914400" cy="857670"/>
            </a:xfrm>
            <a:prstGeom prst="rect">
              <a:avLst/>
            </a:prstGeom>
            <a:noFill/>
            <a:ln>
              <a:noFill/>
            </a:ln>
          </p:spPr>
        </p:pic>
      </p:grpSp>
      <p:pic>
        <p:nvPicPr>
          <p:cNvPr id="431" name="Google Shape;431;g13a10fc62eb_0_11"/>
          <p:cNvPicPr preferRelativeResize="0"/>
          <p:nvPr/>
        </p:nvPicPr>
        <p:blipFill rotWithShape="1">
          <a:blip r:embed="rId8">
            <a:alphaModFix/>
          </a:blip>
          <a:srcRect b="78820" l="0" r="0" t="12569"/>
          <a:stretch/>
        </p:blipFill>
        <p:spPr>
          <a:xfrm>
            <a:off x="186575" y="234950"/>
            <a:ext cx="2589275" cy="317500"/>
          </a:xfrm>
          <a:prstGeom prst="rect">
            <a:avLst/>
          </a:prstGeom>
          <a:noFill/>
          <a:ln>
            <a:noFill/>
          </a:ln>
        </p:spPr>
      </p:pic>
      <p:sp>
        <p:nvSpPr>
          <p:cNvPr id="432" name="Google Shape;432;g13a10fc62eb_0_11"/>
          <p:cNvSpPr txBox="1"/>
          <p:nvPr/>
        </p:nvSpPr>
        <p:spPr>
          <a:xfrm>
            <a:off x="3031300" y="209050"/>
            <a:ext cx="3244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US" sz="1800" u="none" cap="none" strike="noStrike">
                <a:solidFill>
                  <a:srgbClr val="0FBFCC"/>
                </a:solidFill>
                <a:latin typeface="Libre Franklin"/>
                <a:ea typeface="Libre Franklin"/>
                <a:cs typeface="Libre Franklin"/>
                <a:sym typeface="Libre Franklin"/>
              </a:rPr>
              <a:t>Before Data Processing</a:t>
            </a:r>
            <a:endParaRPr b="1" i="0" sz="1800" u="none" cap="none" strike="noStrike">
              <a:solidFill>
                <a:srgbClr val="0FBFCC"/>
              </a:solidFill>
              <a:latin typeface="Libre Franklin"/>
              <a:ea typeface="Libre Franklin"/>
              <a:cs typeface="Libre Franklin"/>
              <a:sym typeface="Libre Franklin"/>
            </a:endParaRPr>
          </a:p>
        </p:txBody>
      </p:sp>
      <p:sp>
        <p:nvSpPr>
          <p:cNvPr id="433" name="Google Shape;433;g13a10fc62eb_0_11"/>
          <p:cNvSpPr txBox="1"/>
          <p:nvPr/>
        </p:nvSpPr>
        <p:spPr>
          <a:xfrm>
            <a:off x="8695950" y="3542800"/>
            <a:ext cx="3244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US" sz="1800" u="none" cap="none" strike="noStrike">
                <a:solidFill>
                  <a:srgbClr val="0FBFCC"/>
                </a:solidFill>
                <a:latin typeface="Libre Franklin"/>
                <a:ea typeface="Libre Franklin"/>
                <a:cs typeface="Libre Franklin"/>
                <a:sym typeface="Libre Franklin"/>
              </a:rPr>
              <a:t>After Data Processing</a:t>
            </a:r>
            <a:endParaRPr b="1" i="0" sz="1800" u="none" cap="none" strike="noStrike">
              <a:solidFill>
                <a:srgbClr val="0FBFCC"/>
              </a:solidFill>
              <a:latin typeface="Libre Franklin"/>
              <a:ea typeface="Libre Franklin"/>
              <a:cs typeface="Libre Franklin"/>
              <a:sym typeface="Libre Franklin"/>
            </a:endParaRPr>
          </a:p>
        </p:txBody>
      </p:sp>
      <p:sp>
        <p:nvSpPr>
          <p:cNvPr id="434" name="Google Shape;434;g13a10fc62eb_0_11"/>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435" name="Google Shape;435;g13a10fc62eb_0_11"/>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g13633661c5a_2_223"/>
          <p:cNvSpPr/>
          <p:nvPr/>
        </p:nvSpPr>
        <p:spPr>
          <a:xfrm>
            <a:off x="0"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A picture containing building, sitting, bench, side&#10;&#10;Description automatically generated" id="441" name="Google Shape;441;g13633661c5a_2_223"/>
          <p:cNvPicPr preferRelativeResize="0"/>
          <p:nvPr/>
        </p:nvPicPr>
        <p:blipFill rotWithShape="1">
          <a:blip r:embed="rId3">
            <a:alphaModFix/>
          </a:blip>
          <a:srcRect b="0" l="0" r="0" t="0"/>
          <a:stretch/>
        </p:blipFill>
        <p:spPr>
          <a:xfrm>
            <a:off x="-1" y="1"/>
            <a:ext cx="4635315" cy="6858002"/>
          </a:xfrm>
          <a:prstGeom prst="rect">
            <a:avLst/>
          </a:prstGeom>
          <a:noFill/>
          <a:ln>
            <a:noFill/>
          </a:ln>
        </p:spPr>
      </p:pic>
      <p:cxnSp>
        <p:nvCxnSpPr>
          <p:cNvPr id="442" name="Google Shape;442;g13633661c5a_2_223"/>
          <p:cNvCxnSpPr/>
          <p:nvPr/>
        </p:nvCxnSpPr>
        <p:spPr>
          <a:xfrm>
            <a:off x="5427754" y="4498925"/>
            <a:ext cx="5636100" cy="0"/>
          </a:xfrm>
          <a:prstGeom prst="straightConnector1">
            <a:avLst/>
          </a:prstGeom>
          <a:noFill/>
          <a:ln cap="flat" cmpd="sng" w="12700">
            <a:solidFill>
              <a:srgbClr val="3F3F3F"/>
            </a:solidFill>
            <a:prstDash val="solid"/>
            <a:round/>
            <a:headEnd len="sm" w="sm" type="none"/>
            <a:tailEnd len="sm" w="sm" type="none"/>
          </a:ln>
        </p:spPr>
      </p:cxnSp>
      <p:sp>
        <p:nvSpPr>
          <p:cNvPr id="443" name="Google Shape;443;g13633661c5a_2_223"/>
          <p:cNvSpPr/>
          <p:nvPr/>
        </p:nvSpPr>
        <p:spPr>
          <a:xfrm>
            <a:off x="0" y="6342482"/>
            <a:ext cx="12192000" cy="515400"/>
          </a:xfrm>
          <a:prstGeom prst="rect">
            <a:avLst/>
          </a:pr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44" name="Google Shape;444;g13633661c5a_2_223"/>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445" name="Google Shape;445;g13633661c5a_2_223"/>
          <p:cNvSpPr txBox="1"/>
          <p:nvPr/>
        </p:nvSpPr>
        <p:spPr>
          <a:xfrm>
            <a:off x="11849100" y="6477850"/>
            <a:ext cx="43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14</a:t>
            </a:r>
            <a:endParaRPr b="0" i="0" sz="1400" u="none" cap="none" strike="noStrike">
              <a:solidFill>
                <a:srgbClr val="000000"/>
              </a:solidFill>
              <a:latin typeface="Arial"/>
              <a:ea typeface="Arial"/>
              <a:cs typeface="Arial"/>
              <a:sym typeface="Arial"/>
            </a:endParaRPr>
          </a:p>
        </p:txBody>
      </p:sp>
      <p:sp>
        <p:nvSpPr>
          <p:cNvPr id="446" name="Google Shape;446;g13633661c5a_2_223"/>
          <p:cNvSpPr txBox="1"/>
          <p:nvPr/>
        </p:nvSpPr>
        <p:spPr>
          <a:xfrm>
            <a:off x="381000" y="6342482"/>
            <a:ext cx="6915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F2229"/>
                </a:solidFill>
                <a:latin typeface="Libre Franklin"/>
                <a:ea typeface="Libre Franklin"/>
                <a:cs typeface="Libre Franklin"/>
                <a:sym typeface="Libre Franklin"/>
              </a:rPr>
              <a:t>Your logo</a:t>
            </a:r>
            <a:endParaRPr b="0" i="0" sz="1400" u="none" cap="none" strike="noStrike">
              <a:solidFill>
                <a:srgbClr val="000000"/>
              </a:solidFill>
              <a:latin typeface="Arial"/>
              <a:ea typeface="Arial"/>
              <a:cs typeface="Arial"/>
              <a:sym typeface="Arial"/>
            </a:endParaRPr>
          </a:p>
        </p:txBody>
      </p:sp>
      <p:sp>
        <p:nvSpPr>
          <p:cNvPr id="447" name="Google Shape;447;g13633661c5a_2_223"/>
          <p:cNvSpPr/>
          <p:nvPr/>
        </p:nvSpPr>
        <p:spPr>
          <a:xfrm>
            <a:off x="5326912" y="4391246"/>
            <a:ext cx="5890500" cy="297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48" name="Google Shape;448;g13633661c5a_2_223"/>
          <p:cNvSpPr txBox="1"/>
          <p:nvPr>
            <p:ph type="ctrTitle"/>
          </p:nvPr>
        </p:nvSpPr>
        <p:spPr>
          <a:xfrm>
            <a:off x="4690924" y="2665875"/>
            <a:ext cx="7501075" cy="356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8000"/>
              <a:buNone/>
            </a:pPr>
            <a:r>
              <a:rPr b="1" lang="en-US" sz="6300"/>
              <a:t>Model	 &amp;     			 		Evaluation</a:t>
            </a:r>
            <a:endParaRPr b="1" sz="6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3a17c5b61d_0_162"/>
          <p:cNvSpPr txBox="1"/>
          <p:nvPr/>
        </p:nvSpPr>
        <p:spPr>
          <a:xfrm>
            <a:off x="169392" y="796262"/>
            <a:ext cx="6357600" cy="693600"/>
          </a:xfrm>
          <a:prstGeom prst="rect">
            <a:avLst/>
          </a:prstGeom>
          <a:noFill/>
          <a:ln>
            <a:noFill/>
          </a:ln>
        </p:spPr>
        <p:txBody>
          <a:bodyPr anchorCtr="0" anchor="t" bIns="45700" lIns="0" spcFirstLastPara="1" rIns="0" wrap="square" tIns="45700">
            <a:noAutofit/>
          </a:bodyPr>
          <a:lstStyle/>
          <a:p>
            <a:pPr indent="-342900" lvl="0" marL="457200" marR="0" rtl="0" algn="l">
              <a:lnSpc>
                <a:spcPct val="110000"/>
              </a:lnSpc>
              <a:spcBef>
                <a:spcPts val="1200"/>
              </a:spcBef>
              <a:spcAft>
                <a:spcPts val="0"/>
              </a:spcAft>
              <a:buClr>
                <a:schemeClr val="accent1"/>
              </a:buClr>
              <a:buSzPts val="1800"/>
              <a:buFont typeface="Calibri"/>
              <a:buChar char=" "/>
            </a:pPr>
            <a:r>
              <a:rPr b="1" i="0" lang="en-US" sz="3200" u="none" cap="none" strike="noStrike">
                <a:solidFill>
                  <a:schemeClr val="dk2"/>
                </a:solidFill>
                <a:latin typeface="Libre Franklin"/>
                <a:ea typeface="Libre Franklin"/>
                <a:cs typeface="Libre Franklin"/>
                <a:sym typeface="Libre Franklin"/>
              </a:rPr>
              <a:t>Machine Learning Purpose</a:t>
            </a:r>
            <a:endParaRPr b="1" i="0" sz="3200" u="none" cap="none" strike="noStrike">
              <a:solidFill>
                <a:schemeClr val="dk2"/>
              </a:solidFill>
              <a:latin typeface="Libre Franklin"/>
              <a:ea typeface="Libre Franklin"/>
              <a:cs typeface="Libre Franklin"/>
              <a:sym typeface="Libre Franklin"/>
            </a:endParaRPr>
          </a:p>
        </p:txBody>
      </p:sp>
      <p:grpSp>
        <p:nvGrpSpPr>
          <p:cNvPr id="454" name="Google Shape;454;g13a17c5b61d_0_162"/>
          <p:cNvGrpSpPr/>
          <p:nvPr/>
        </p:nvGrpSpPr>
        <p:grpSpPr>
          <a:xfrm>
            <a:off x="439718" y="6050812"/>
            <a:ext cx="981977" cy="658853"/>
            <a:chOff x="5442756" y="2479683"/>
            <a:chExt cx="1306515" cy="876600"/>
          </a:xfrm>
        </p:grpSpPr>
        <p:sp>
          <p:nvSpPr>
            <p:cNvPr id="455" name="Google Shape;455;g13a17c5b61d_0_162"/>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56" name="Google Shape;456;g13a17c5b61d_0_162"/>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57" name="Google Shape;457;g13a17c5b61d_0_162"/>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458" name="Google Shape;458;g13a17c5b61d_0_162"/>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sp>
        <p:nvSpPr>
          <p:cNvPr id="459" name="Google Shape;459;g13a17c5b61d_0_162"/>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460" name="Google Shape;460;g13a17c5b61d_0_162"/>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15</a:t>
            </a:r>
            <a:endParaRPr b="0" i="0" sz="1400" u="none" cap="none" strike="noStrike">
              <a:solidFill>
                <a:srgbClr val="000000"/>
              </a:solidFill>
              <a:latin typeface="Arial"/>
              <a:ea typeface="Arial"/>
              <a:cs typeface="Arial"/>
              <a:sym typeface="Arial"/>
            </a:endParaRPr>
          </a:p>
        </p:txBody>
      </p:sp>
      <p:sp>
        <p:nvSpPr>
          <p:cNvPr id="461" name="Google Shape;461;g13a17c5b61d_0_162"/>
          <p:cNvSpPr txBox="1"/>
          <p:nvPr/>
        </p:nvSpPr>
        <p:spPr>
          <a:xfrm>
            <a:off x="533400" y="1371600"/>
            <a:ext cx="6705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To giving recommendation about Depositor acquisition</a:t>
            </a:r>
            <a:endParaRPr b="0" i="0" sz="2100" u="none" cap="none" strike="noStrike">
              <a:solidFill>
                <a:srgbClr val="000000"/>
              </a:solidFill>
              <a:latin typeface="Arial"/>
              <a:ea typeface="Arial"/>
              <a:cs typeface="Arial"/>
              <a:sym typeface="Arial"/>
            </a:endParaRPr>
          </a:p>
        </p:txBody>
      </p:sp>
      <p:sp>
        <p:nvSpPr>
          <p:cNvPr id="462" name="Google Shape;462;g13a17c5b61d_0_162"/>
          <p:cNvSpPr txBox="1"/>
          <p:nvPr/>
        </p:nvSpPr>
        <p:spPr>
          <a:xfrm>
            <a:off x="152400" y="3082250"/>
            <a:ext cx="8648700" cy="693600"/>
          </a:xfrm>
          <a:prstGeom prst="rect">
            <a:avLst/>
          </a:prstGeom>
          <a:noFill/>
          <a:ln>
            <a:noFill/>
          </a:ln>
        </p:spPr>
        <p:txBody>
          <a:bodyPr anchorCtr="0" anchor="t" bIns="45700" lIns="0" spcFirstLastPara="1" rIns="0" wrap="square" tIns="45700">
            <a:noAutofit/>
          </a:bodyPr>
          <a:lstStyle/>
          <a:p>
            <a:pPr indent="-342900" lvl="0" marL="457200" marR="0" rtl="0" algn="l">
              <a:lnSpc>
                <a:spcPct val="110000"/>
              </a:lnSpc>
              <a:spcBef>
                <a:spcPts val="1200"/>
              </a:spcBef>
              <a:spcAft>
                <a:spcPts val="0"/>
              </a:spcAft>
              <a:buClr>
                <a:schemeClr val="accent1"/>
              </a:buClr>
              <a:buSzPts val="1800"/>
              <a:buFont typeface="Calibri"/>
              <a:buChar char=" "/>
            </a:pPr>
            <a:r>
              <a:rPr b="1" i="0" lang="en-US" sz="3200" u="none" cap="none" strike="noStrike">
                <a:solidFill>
                  <a:schemeClr val="dk2"/>
                </a:solidFill>
                <a:latin typeface="Libre Franklin"/>
                <a:ea typeface="Libre Franklin"/>
                <a:cs typeface="Libre Franklin"/>
                <a:sym typeface="Libre Franklin"/>
              </a:rPr>
              <a:t>Considerations of Algorithm Selection:</a:t>
            </a:r>
            <a:endParaRPr b="1" i="0" sz="3200" u="none" cap="none" strike="noStrike">
              <a:solidFill>
                <a:schemeClr val="dk2"/>
              </a:solidFill>
              <a:latin typeface="Libre Franklin"/>
              <a:ea typeface="Libre Franklin"/>
              <a:cs typeface="Libre Franklin"/>
              <a:sym typeface="Libre Franklin"/>
            </a:endParaRPr>
          </a:p>
        </p:txBody>
      </p:sp>
      <p:sp>
        <p:nvSpPr>
          <p:cNvPr id="463" name="Google Shape;463;g13a17c5b61d_0_162"/>
          <p:cNvSpPr txBox="1"/>
          <p:nvPr/>
        </p:nvSpPr>
        <p:spPr>
          <a:xfrm>
            <a:off x="516400" y="3657600"/>
            <a:ext cx="6705600" cy="838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Arial"/>
              <a:buChar char="❖"/>
            </a:pPr>
            <a:r>
              <a:rPr b="0" i="0" lang="en-US" sz="2100" u="none" cap="none" strike="noStrike">
                <a:solidFill>
                  <a:schemeClr val="dk1"/>
                </a:solidFill>
                <a:latin typeface="Arial"/>
                <a:ea typeface="Arial"/>
                <a:cs typeface="Arial"/>
                <a:sym typeface="Arial"/>
              </a:rPr>
              <a:t>To Classify Customer</a:t>
            </a:r>
            <a:endParaRPr b="0" i="0" sz="2100" u="none" cap="none" strike="noStrike">
              <a:solidFill>
                <a:srgbClr val="000000"/>
              </a:solidFill>
              <a:latin typeface="Arial"/>
              <a:ea typeface="Arial"/>
              <a:cs typeface="Arial"/>
              <a:sym typeface="Arial"/>
            </a:endParaRPr>
          </a:p>
          <a:p>
            <a:pPr indent="-361950" lvl="0" marL="4572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Imbalance Data</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aphicFrame>
        <p:nvGraphicFramePr>
          <p:cNvPr id="468" name="Google Shape;468;g13633661c5a_2_235"/>
          <p:cNvGraphicFramePr/>
          <p:nvPr/>
        </p:nvGraphicFramePr>
        <p:xfrm>
          <a:off x="1784585" y="3922548"/>
          <a:ext cx="3000000" cy="3000000"/>
        </p:xfrm>
        <a:graphic>
          <a:graphicData uri="http://schemas.openxmlformats.org/drawingml/2006/table">
            <a:tbl>
              <a:tblPr firstCol="1" firstRow="1">
                <a:noFill/>
                <a:tableStyleId>{61523E76-7048-4963-8B4D-B0EB5A167CE9}</a:tableStyleId>
              </a:tblPr>
              <a:tblGrid>
                <a:gridCol w="1310975"/>
                <a:gridCol w="1310975"/>
                <a:gridCol w="1310975"/>
                <a:gridCol w="1310975"/>
                <a:gridCol w="1310975"/>
                <a:gridCol w="1310975"/>
                <a:gridCol w="1310975"/>
              </a:tblGrid>
              <a:tr h="563000">
                <a:tc>
                  <a:txBody>
                    <a:bodyPr/>
                    <a:lstStyle/>
                    <a:p>
                      <a:pPr indent="0" lvl="0" marL="0" marR="0" rtl="0" algn="l">
                        <a:lnSpc>
                          <a:spcPct val="100000"/>
                        </a:lnSpc>
                        <a:spcBef>
                          <a:spcPts val="0"/>
                        </a:spcBef>
                        <a:spcAft>
                          <a:spcPts val="0"/>
                        </a:spcAft>
                        <a:buClr>
                          <a:srgbClr val="000000"/>
                        </a:buClr>
                        <a:buSzPts val="1500"/>
                        <a:buFont typeface="Arial"/>
                        <a:buNone/>
                      </a:pPr>
                      <a:r>
                        <a:t/>
                      </a:r>
                      <a:endParaRPr b="0" sz="1500" u="none" cap="none" strike="noStrike">
                        <a:latin typeface="Libre Franklin"/>
                        <a:ea typeface="Libre Franklin"/>
                        <a:cs typeface="Libre Franklin"/>
                        <a:sym typeface="Libre Franklin"/>
                      </a:endParaRPr>
                    </a:p>
                  </a:txBody>
                  <a:tcPr marT="48925" marB="48925" marR="97825" marL="978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Accuracy</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Precision</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Recall</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F1 Score</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Train_score</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Test_score</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30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Decision Tree</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89.1%</a:t>
                      </a:r>
                      <a:endParaRPr sz="1400" u="none" cap="none" strike="noStrike"/>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88.04%</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90.65%</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89.32%</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99.99%</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89.1%</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30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Random Forest</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91.61%</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90.59%</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92.97%</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91.77%</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99.99%</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91.61%</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630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latin typeface="Libre Franklin"/>
                          <a:ea typeface="Libre Franklin"/>
                          <a:cs typeface="Libre Franklin"/>
                          <a:sym typeface="Libre Franklin"/>
                        </a:rPr>
                        <a:t>Gradient Boosting</a:t>
                      </a:r>
                      <a:endParaRPr b="1"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89.2%</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88.95%</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89.95%</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89.34%</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89.67%</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0" lang="en-US" sz="1500" u="none" cap="none" strike="noStrike">
                          <a:latin typeface="Libre Franklin"/>
                          <a:ea typeface="Libre Franklin"/>
                          <a:cs typeface="Libre Franklin"/>
                          <a:sym typeface="Libre Franklin"/>
                        </a:rPr>
                        <a:t>89.2%</a:t>
                      </a:r>
                      <a:endParaRPr b="0" sz="1500" u="none" cap="none" strike="noStrike">
                        <a:latin typeface="Libre Franklin"/>
                        <a:ea typeface="Libre Franklin"/>
                        <a:cs typeface="Libre Franklin"/>
                        <a:sym typeface="Libre Franklin"/>
                      </a:endParaRPr>
                    </a:p>
                  </a:txBody>
                  <a:tcPr marT="48925" marB="48925" marR="97825" marL="978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69" name="Google Shape;469;g13633661c5a_2_235"/>
          <p:cNvSpPr/>
          <p:nvPr/>
        </p:nvSpPr>
        <p:spPr>
          <a:xfrm>
            <a:off x="7028475" y="5048550"/>
            <a:ext cx="1289700" cy="559500"/>
          </a:xfrm>
          <a:prstGeom prst="roundRect">
            <a:avLst>
              <a:gd fmla="val 16667" name="adj"/>
            </a:avLst>
          </a:prstGeom>
          <a:no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g13633661c5a_2_235" title="Points scored"/>
          <p:cNvPicPr preferRelativeResize="0"/>
          <p:nvPr/>
        </p:nvPicPr>
        <p:blipFill rotWithShape="1">
          <a:blip r:embed="rId3">
            <a:alphaModFix/>
          </a:blip>
          <a:srcRect b="0" l="0" r="0" t="0"/>
          <a:stretch/>
        </p:blipFill>
        <p:spPr>
          <a:xfrm>
            <a:off x="5851250" y="238450"/>
            <a:ext cx="5562399" cy="3439424"/>
          </a:xfrm>
          <a:prstGeom prst="rect">
            <a:avLst/>
          </a:prstGeom>
          <a:noFill/>
          <a:ln>
            <a:noFill/>
          </a:ln>
        </p:spPr>
      </p:pic>
      <p:grpSp>
        <p:nvGrpSpPr>
          <p:cNvPr id="471" name="Google Shape;471;g13633661c5a_2_235"/>
          <p:cNvGrpSpPr/>
          <p:nvPr/>
        </p:nvGrpSpPr>
        <p:grpSpPr>
          <a:xfrm>
            <a:off x="439718" y="6050812"/>
            <a:ext cx="981977" cy="658853"/>
            <a:chOff x="5442756" y="2479683"/>
            <a:chExt cx="1306515" cy="876600"/>
          </a:xfrm>
        </p:grpSpPr>
        <p:sp>
          <p:nvSpPr>
            <p:cNvPr id="472" name="Google Shape;472;g13633661c5a_2_235"/>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73" name="Google Shape;473;g13633661c5a_2_235"/>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74" name="Google Shape;474;g13633661c5a_2_235"/>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475" name="Google Shape;475;g13633661c5a_2_235"/>
            <p:cNvPicPr preferRelativeResize="0"/>
            <p:nvPr/>
          </p:nvPicPr>
          <p:blipFill rotWithShape="1">
            <a:blip r:embed="rId4">
              <a:alphaModFix/>
            </a:blip>
            <a:srcRect b="0" l="0" r="0" t="0"/>
            <a:stretch/>
          </p:blipFill>
          <p:spPr>
            <a:xfrm>
              <a:off x="5567216" y="2479683"/>
              <a:ext cx="914400" cy="857670"/>
            </a:xfrm>
            <a:prstGeom prst="rect">
              <a:avLst/>
            </a:prstGeom>
            <a:noFill/>
            <a:ln>
              <a:noFill/>
            </a:ln>
          </p:spPr>
        </p:pic>
      </p:grpSp>
      <p:sp>
        <p:nvSpPr>
          <p:cNvPr id="476" name="Google Shape;476;g13633661c5a_2_235"/>
          <p:cNvSpPr txBox="1"/>
          <p:nvPr/>
        </p:nvSpPr>
        <p:spPr>
          <a:xfrm>
            <a:off x="1589775" y="967000"/>
            <a:ext cx="3379200" cy="1139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1700" u="none" cap="none" strike="noStrike">
                <a:solidFill>
                  <a:schemeClr val="dk1"/>
                </a:solidFill>
                <a:latin typeface="Libre Franklin"/>
                <a:ea typeface="Libre Franklin"/>
                <a:cs typeface="Libre Franklin"/>
                <a:sym typeface="Libre Franklin"/>
              </a:rPr>
              <a:t>Hyperparameter Tuning</a:t>
            </a:r>
            <a:endParaRPr b="1" i="0" sz="1700" u="none" cap="none" strike="noStrike">
              <a:solidFill>
                <a:schemeClr val="dk1"/>
              </a:solidFill>
              <a:latin typeface="Libre Franklin"/>
              <a:ea typeface="Libre Franklin"/>
              <a:cs typeface="Libre Franklin"/>
              <a:sym typeface="Libre Franklin"/>
            </a:endParaRPr>
          </a:p>
          <a:p>
            <a:pPr indent="0" lvl="0" marL="0" marR="0" rtl="0" algn="just">
              <a:lnSpc>
                <a:spcPct val="100000"/>
              </a:lnSpc>
              <a:spcBef>
                <a:spcPts val="0"/>
              </a:spcBef>
              <a:spcAft>
                <a:spcPts val="0"/>
              </a:spcAft>
              <a:buClr>
                <a:srgbClr val="000000"/>
              </a:buClr>
              <a:buSzPts val="2000"/>
              <a:buFont typeface="Arial"/>
              <a:buNone/>
            </a:pPr>
            <a:r>
              <a:rPr b="0" i="0" lang="en-US" sz="1700" u="none" cap="none" strike="noStrike">
                <a:solidFill>
                  <a:schemeClr val="dk1"/>
                </a:solidFill>
                <a:latin typeface="Libre Franklin"/>
                <a:ea typeface="Libre Franklin"/>
                <a:cs typeface="Libre Franklin"/>
                <a:sym typeface="Libre Franklin"/>
              </a:rPr>
              <a:t>	Random state : 42</a:t>
            </a:r>
            <a:endParaRPr b="0" i="0" sz="1700" u="none" cap="none" strike="noStrike">
              <a:solidFill>
                <a:schemeClr val="dk1"/>
              </a:solidFill>
              <a:latin typeface="Libre Franklin"/>
              <a:ea typeface="Libre Franklin"/>
              <a:cs typeface="Libre Franklin"/>
              <a:sym typeface="Libre Franklin"/>
            </a:endParaRPr>
          </a:p>
          <a:p>
            <a:pPr indent="0" lvl="0" marL="0" marR="0" rtl="0" algn="just">
              <a:lnSpc>
                <a:spcPct val="100000"/>
              </a:lnSpc>
              <a:spcBef>
                <a:spcPts val="0"/>
              </a:spcBef>
              <a:spcAft>
                <a:spcPts val="0"/>
              </a:spcAft>
              <a:buClr>
                <a:srgbClr val="000000"/>
              </a:buClr>
              <a:buSzPts val="2000"/>
              <a:buFont typeface="Arial"/>
              <a:buNone/>
            </a:pPr>
            <a:r>
              <a:rPr b="0" i="0" lang="en-US" sz="1700" u="none" cap="none" strike="noStrike">
                <a:solidFill>
                  <a:schemeClr val="dk1"/>
                </a:solidFill>
                <a:latin typeface="Libre Franklin"/>
                <a:ea typeface="Libre Franklin"/>
                <a:cs typeface="Libre Franklin"/>
                <a:sym typeface="Libre Franklin"/>
              </a:rPr>
              <a:t>	Model	: RandomForest</a:t>
            </a:r>
            <a:endParaRPr b="0" i="0" sz="1700" u="none" cap="none" strike="noStrike">
              <a:solidFill>
                <a:schemeClr val="dk1"/>
              </a:solidFill>
              <a:latin typeface="Libre Franklin"/>
              <a:ea typeface="Libre Franklin"/>
              <a:cs typeface="Libre Franklin"/>
              <a:sym typeface="Libre Franklin"/>
            </a:endParaRPr>
          </a:p>
          <a:p>
            <a:pPr indent="0" lvl="0" marL="0" marR="0" rtl="0" algn="just">
              <a:lnSpc>
                <a:spcPct val="100000"/>
              </a:lnSpc>
              <a:spcBef>
                <a:spcPts val="0"/>
              </a:spcBef>
              <a:spcAft>
                <a:spcPts val="0"/>
              </a:spcAft>
              <a:buClr>
                <a:srgbClr val="000000"/>
              </a:buClr>
              <a:buSzPts val="2000"/>
              <a:buFont typeface="Arial"/>
              <a:buNone/>
            </a:pPr>
            <a:r>
              <a:rPr b="0" i="0" lang="en-US" sz="1700" u="none" cap="none" strike="noStrike">
                <a:solidFill>
                  <a:schemeClr val="dk1"/>
                </a:solidFill>
                <a:latin typeface="Libre Franklin"/>
                <a:ea typeface="Libre Franklin"/>
                <a:cs typeface="Libre Franklin"/>
                <a:sym typeface="Libre Franklin"/>
              </a:rPr>
              <a:t>	Scoring	: F1</a:t>
            </a:r>
            <a:endParaRPr b="0" i="0" sz="1700" u="none" cap="none" strike="noStrike">
              <a:solidFill>
                <a:schemeClr val="dk1"/>
              </a:solidFill>
              <a:latin typeface="Libre Franklin"/>
              <a:ea typeface="Libre Franklin"/>
              <a:cs typeface="Libre Franklin"/>
              <a:sym typeface="Libre Franklin"/>
            </a:endParaRPr>
          </a:p>
        </p:txBody>
      </p:sp>
      <p:pic>
        <p:nvPicPr>
          <p:cNvPr id="477" name="Google Shape;477;g13633661c5a_2_235"/>
          <p:cNvPicPr preferRelativeResize="0"/>
          <p:nvPr/>
        </p:nvPicPr>
        <p:blipFill rotWithShape="1">
          <a:blip r:embed="rId5">
            <a:alphaModFix/>
          </a:blip>
          <a:srcRect b="0" l="0" r="0" t="0"/>
          <a:stretch/>
        </p:blipFill>
        <p:spPr>
          <a:xfrm>
            <a:off x="294450" y="815500"/>
            <a:ext cx="1289700" cy="1289700"/>
          </a:xfrm>
          <a:prstGeom prst="rect">
            <a:avLst/>
          </a:prstGeom>
          <a:noFill/>
          <a:ln>
            <a:noFill/>
          </a:ln>
        </p:spPr>
      </p:pic>
      <p:sp>
        <p:nvSpPr>
          <p:cNvPr id="478" name="Google Shape;478;g13633661c5a_2_235"/>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479" name="Google Shape;479;g13633661c5a_2_235"/>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3a17c5b61d_0_96"/>
          <p:cNvSpPr txBox="1"/>
          <p:nvPr/>
        </p:nvSpPr>
        <p:spPr>
          <a:xfrm>
            <a:off x="169392" y="186662"/>
            <a:ext cx="6357600" cy="693600"/>
          </a:xfrm>
          <a:prstGeom prst="rect">
            <a:avLst/>
          </a:prstGeom>
          <a:noFill/>
          <a:ln>
            <a:noFill/>
          </a:ln>
        </p:spPr>
        <p:txBody>
          <a:bodyPr anchorCtr="0" anchor="t" bIns="45700" lIns="0" spcFirstLastPara="1" rIns="0" wrap="square" tIns="45700">
            <a:noAutofit/>
          </a:bodyPr>
          <a:lstStyle/>
          <a:p>
            <a:pPr indent="-342900" lvl="0" marL="457200" marR="0" rtl="0" algn="l">
              <a:lnSpc>
                <a:spcPct val="110000"/>
              </a:lnSpc>
              <a:spcBef>
                <a:spcPts val="1200"/>
              </a:spcBef>
              <a:spcAft>
                <a:spcPts val="0"/>
              </a:spcAft>
              <a:buClr>
                <a:schemeClr val="accent1"/>
              </a:buClr>
              <a:buSzPts val="1800"/>
              <a:buFont typeface="Calibri"/>
              <a:buChar char=" "/>
            </a:pPr>
            <a:r>
              <a:rPr b="1" i="0" lang="en-US" sz="3200" u="none" cap="none" strike="noStrike">
                <a:solidFill>
                  <a:schemeClr val="dk2"/>
                </a:solidFill>
                <a:latin typeface="Libre Franklin"/>
                <a:ea typeface="Libre Franklin"/>
                <a:cs typeface="Libre Franklin"/>
                <a:sym typeface="Libre Franklin"/>
              </a:rPr>
              <a:t>Confusion Matrix</a:t>
            </a:r>
            <a:endParaRPr b="1" i="0" sz="3200" u="none" cap="none" strike="noStrike">
              <a:solidFill>
                <a:schemeClr val="dk2"/>
              </a:solidFill>
              <a:latin typeface="Libre Franklin"/>
              <a:ea typeface="Libre Franklin"/>
              <a:cs typeface="Libre Franklin"/>
              <a:sym typeface="Libre Franklin"/>
            </a:endParaRPr>
          </a:p>
        </p:txBody>
      </p:sp>
      <p:grpSp>
        <p:nvGrpSpPr>
          <p:cNvPr id="485" name="Google Shape;485;g13a17c5b61d_0_96"/>
          <p:cNvGrpSpPr/>
          <p:nvPr/>
        </p:nvGrpSpPr>
        <p:grpSpPr>
          <a:xfrm>
            <a:off x="439718" y="6050812"/>
            <a:ext cx="981977" cy="658853"/>
            <a:chOff x="5442756" y="2479683"/>
            <a:chExt cx="1306515" cy="876600"/>
          </a:xfrm>
        </p:grpSpPr>
        <p:sp>
          <p:nvSpPr>
            <p:cNvPr id="486" name="Google Shape;486;g13a17c5b61d_0_96"/>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87" name="Google Shape;487;g13a17c5b61d_0_96"/>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88" name="Google Shape;488;g13a17c5b61d_0_96"/>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489" name="Google Shape;489;g13a17c5b61d_0_96"/>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pic>
        <p:nvPicPr>
          <p:cNvPr id="490" name="Google Shape;490;g13a17c5b61d_0_96"/>
          <p:cNvPicPr preferRelativeResize="0"/>
          <p:nvPr/>
        </p:nvPicPr>
        <p:blipFill rotWithShape="1">
          <a:blip r:embed="rId4">
            <a:alphaModFix/>
          </a:blip>
          <a:srcRect b="0" l="0" r="0" t="0"/>
          <a:stretch/>
        </p:blipFill>
        <p:spPr>
          <a:xfrm>
            <a:off x="1288350" y="1718450"/>
            <a:ext cx="4272284" cy="3444098"/>
          </a:xfrm>
          <a:prstGeom prst="rect">
            <a:avLst/>
          </a:prstGeom>
          <a:noFill/>
          <a:ln>
            <a:noFill/>
          </a:ln>
        </p:spPr>
      </p:pic>
      <p:pic>
        <p:nvPicPr>
          <p:cNvPr id="491" name="Google Shape;491;g13a17c5b61d_0_96"/>
          <p:cNvPicPr preferRelativeResize="0"/>
          <p:nvPr/>
        </p:nvPicPr>
        <p:blipFill rotWithShape="1">
          <a:blip r:embed="rId5">
            <a:alphaModFix/>
          </a:blip>
          <a:srcRect b="0" l="0" r="0" t="0"/>
          <a:stretch/>
        </p:blipFill>
        <p:spPr>
          <a:xfrm>
            <a:off x="6343180" y="1718452"/>
            <a:ext cx="4180245" cy="3444098"/>
          </a:xfrm>
          <a:prstGeom prst="rect">
            <a:avLst/>
          </a:prstGeom>
          <a:noFill/>
          <a:ln>
            <a:noFill/>
          </a:ln>
        </p:spPr>
      </p:pic>
      <p:sp>
        <p:nvSpPr>
          <p:cNvPr id="492" name="Google Shape;492;g13a17c5b61d_0_96"/>
          <p:cNvSpPr txBox="1"/>
          <p:nvPr/>
        </p:nvSpPr>
        <p:spPr>
          <a:xfrm>
            <a:off x="1665975" y="1364450"/>
            <a:ext cx="2067900" cy="354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1700" u="sng" cap="none" strike="noStrike">
                <a:solidFill>
                  <a:schemeClr val="dk1"/>
                </a:solidFill>
                <a:latin typeface="Libre Franklin"/>
                <a:ea typeface="Libre Franklin"/>
                <a:cs typeface="Libre Franklin"/>
                <a:sym typeface="Libre Franklin"/>
              </a:rPr>
              <a:t>Train</a:t>
            </a:r>
            <a:endParaRPr b="0" i="0" sz="1700" u="sng" cap="none" strike="noStrike">
              <a:solidFill>
                <a:schemeClr val="dk1"/>
              </a:solidFill>
              <a:latin typeface="Libre Franklin"/>
              <a:ea typeface="Libre Franklin"/>
              <a:cs typeface="Libre Franklin"/>
              <a:sym typeface="Libre Franklin"/>
            </a:endParaRPr>
          </a:p>
        </p:txBody>
      </p:sp>
      <p:sp>
        <p:nvSpPr>
          <p:cNvPr id="493" name="Google Shape;493;g13a17c5b61d_0_96"/>
          <p:cNvSpPr txBox="1"/>
          <p:nvPr/>
        </p:nvSpPr>
        <p:spPr>
          <a:xfrm>
            <a:off x="6755600" y="1364450"/>
            <a:ext cx="2067900" cy="354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1700" u="sng" cap="none" strike="noStrike">
                <a:solidFill>
                  <a:schemeClr val="dk1"/>
                </a:solidFill>
                <a:latin typeface="Libre Franklin"/>
                <a:ea typeface="Libre Franklin"/>
                <a:cs typeface="Libre Franklin"/>
                <a:sym typeface="Libre Franklin"/>
              </a:rPr>
              <a:t>Test</a:t>
            </a:r>
            <a:endParaRPr b="0" i="0" sz="1700" u="sng" cap="none" strike="noStrike">
              <a:solidFill>
                <a:schemeClr val="dk1"/>
              </a:solidFill>
              <a:latin typeface="Libre Franklin"/>
              <a:ea typeface="Libre Franklin"/>
              <a:cs typeface="Libre Franklin"/>
              <a:sym typeface="Libre Franklin"/>
            </a:endParaRPr>
          </a:p>
        </p:txBody>
      </p:sp>
      <p:sp>
        <p:nvSpPr>
          <p:cNvPr id="494" name="Google Shape;494;g13a17c5b61d_0_96"/>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495" name="Google Shape;495;g13a17c5b61d_0_96"/>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3633661c5a_2_257"/>
          <p:cNvSpPr txBox="1"/>
          <p:nvPr/>
        </p:nvSpPr>
        <p:spPr>
          <a:xfrm>
            <a:off x="169392" y="110462"/>
            <a:ext cx="6357600" cy="693600"/>
          </a:xfrm>
          <a:prstGeom prst="rect">
            <a:avLst/>
          </a:prstGeom>
          <a:noFill/>
          <a:ln>
            <a:noFill/>
          </a:ln>
        </p:spPr>
        <p:txBody>
          <a:bodyPr anchorCtr="0" anchor="t" bIns="45700" lIns="0" spcFirstLastPara="1" rIns="0" wrap="square" tIns="45700">
            <a:noAutofit/>
          </a:bodyPr>
          <a:lstStyle/>
          <a:p>
            <a:pPr indent="-342900" lvl="0" marL="457200" marR="0" rtl="0" algn="l">
              <a:lnSpc>
                <a:spcPct val="110000"/>
              </a:lnSpc>
              <a:spcBef>
                <a:spcPts val="1200"/>
              </a:spcBef>
              <a:spcAft>
                <a:spcPts val="0"/>
              </a:spcAft>
              <a:buClr>
                <a:schemeClr val="accent1"/>
              </a:buClr>
              <a:buSzPts val="1800"/>
              <a:buFont typeface="Calibri"/>
              <a:buChar char=" "/>
            </a:pPr>
            <a:r>
              <a:rPr b="1" i="0" lang="en-US" sz="3200" u="none" cap="none" strike="noStrike">
                <a:solidFill>
                  <a:schemeClr val="dk2"/>
                </a:solidFill>
                <a:latin typeface="Libre Franklin"/>
                <a:ea typeface="Libre Franklin"/>
                <a:cs typeface="Libre Franklin"/>
                <a:sym typeface="Libre Franklin"/>
              </a:rPr>
              <a:t>Feature Importance</a:t>
            </a:r>
            <a:endParaRPr b="1" i="0" sz="3200" u="none" cap="none" strike="noStrike">
              <a:solidFill>
                <a:schemeClr val="dk2"/>
              </a:solidFill>
              <a:latin typeface="Libre Franklin"/>
              <a:ea typeface="Libre Franklin"/>
              <a:cs typeface="Libre Franklin"/>
              <a:sym typeface="Libre Franklin"/>
            </a:endParaRPr>
          </a:p>
        </p:txBody>
      </p:sp>
      <p:grpSp>
        <p:nvGrpSpPr>
          <p:cNvPr id="501" name="Google Shape;501;g13633661c5a_2_257"/>
          <p:cNvGrpSpPr/>
          <p:nvPr/>
        </p:nvGrpSpPr>
        <p:grpSpPr>
          <a:xfrm>
            <a:off x="439718" y="6050812"/>
            <a:ext cx="981977" cy="658853"/>
            <a:chOff x="5442756" y="2479683"/>
            <a:chExt cx="1306515" cy="876600"/>
          </a:xfrm>
        </p:grpSpPr>
        <p:sp>
          <p:nvSpPr>
            <p:cNvPr id="502" name="Google Shape;502;g13633661c5a_2_257"/>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03" name="Google Shape;503;g13633661c5a_2_257"/>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04" name="Google Shape;504;g13633661c5a_2_257"/>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505" name="Google Shape;505;g13633661c5a_2_257"/>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pic>
        <p:nvPicPr>
          <p:cNvPr id="506" name="Google Shape;506;g13633661c5a_2_257"/>
          <p:cNvPicPr preferRelativeResize="0"/>
          <p:nvPr/>
        </p:nvPicPr>
        <p:blipFill rotWithShape="1">
          <a:blip r:embed="rId4">
            <a:alphaModFix/>
          </a:blip>
          <a:srcRect b="0" l="0" r="0" t="0"/>
          <a:stretch/>
        </p:blipFill>
        <p:spPr>
          <a:xfrm>
            <a:off x="2377145" y="945563"/>
            <a:ext cx="7132905" cy="5105225"/>
          </a:xfrm>
          <a:prstGeom prst="rect">
            <a:avLst/>
          </a:prstGeom>
          <a:noFill/>
          <a:ln>
            <a:noFill/>
          </a:ln>
        </p:spPr>
      </p:pic>
      <p:sp>
        <p:nvSpPr>
          <p:cNvPr id="507" name="Google Shape;507;g13633661c5a_2_257"/>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508" name="Google Shape;508;g13633661c5a_2_257"/>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grpSp>
        <p:nvGrpSpPr>
          <p:cNvPr id="514" name="Google Shape;514;g13a10fc62eb_0_72"/>
          <p:cNvGrpSpPr/>
          <p:nvPr/>
        </p:nvGrpSpPr>
        <p:grpSpPr>
          <a:xfrm>
            <a:off x="439718" y="6050812"/>
            <a:ext cx="981977" cy="658853"/>
            <a:chOff x="5442756" y="2479683"/>
            <a:chExt cx="1306515" cy="876600"/>
          </a:xfrm>
        </p:grpSpPr>
        <p:sp>
          <p:nvSpPr>
            <p:cNvPr id="515" name="Google Shape;515;g13a10fc62eb_0_72"/>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16" name="Google Shape;516;g13a10fc62eb_0_72"/>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17" name="Google Shape;517;g13a10fc62eb_0_72"/>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518" name="Google Shape;518;g13a10fc62eb_0_72"/>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sp>
        <p:nvSpPr>
          <p:cNvPr id="519" name="Google Shape;519;g13a10fc62eb_0_72"/>
          <p:cNvSpPr txBox="1"/>
          <p:nvPr/>
        </p:nvSpPr>
        <p:spPr>
          <a:xfrm>
            <a:off x="185525" y="214625"/>
            <a:ext cx="8979900" cy="693600"/>
          </a:xfrm>
          <a:prstGeom prst="rect">
            <a:avLst/>
          </a:prstGeom>
          <a:noFill/>
          <a:ln>
            <a:noFill/>
          </a:ln>
        </p:spPr>
        <p:txBody>
          <a:bodyPr anchorCtr="0" anchor="t" bIns="45700" lIns="0" spcFirstLastPara="1" rIns="0" wrap="square" tIns="45700">
            <a:noAutofit/>
          </a:bodyPr>
          <a:lstStyle/>
          <a:p>
            <a:pPr indent="-342900" lvl="0" marL="457200" marR="0" rtl="0" algn="l">
              <a:lnSpc>
                <a:spcPct val="110000"/>
              </a:lnSpc>
              <a:spcBef>
                <a:spcPts val="1200"/>
              </a:spcBef>
              <a:spcAft>
                <a:spcPts val="0"/>
              </a:spcAft>
              <a:buClr>
                <a:schemeClr val="accent1"/>
              </a:buClr>
              <a:buSzPts val="1800"/>
              <a:buFont typeface="Calibri"/>
              <a:buChar char=" "/>
            </a:pPr>
            <a:r>
              <a:rPr b="1" i="0" lang="en-US" sz="3200" u="none" cap="none" strike="noStrike">
                <a:solidFill>
                  <a:schemeClr val="dk2"/>
                </a:solidFill>
                <a:latin typeface="Libre Franklin"/>
                <a:ea typeface="Libre Franklin"/>
                <a:cs typeface="Libre Franklin"/>
                <a:sym typeface="Libre Franklin"/>
              </a:rPr>
              <a:t>Behaviour of Potential Depositor </a:t>
            </a:r>
            <a:endParaRPr b="1" i="0" sz="3200" u="none" cap="none" strike="noStrike">
              <a:solidFill>
                <a:schemeClr val="dk2"/>
              </a:solidFill>
              <a:latin typeface="Libre Franklin"/>
              <a:ea typeface="Libre Franklin"/>
              <a:cs typeface="Libre Franklin"/>
              <a:sym typeface="Libre Franklin"/>
            </a:endParaRPr>
          </a:p>
        </p:txBody>
      </p:sp>
      <p:grpSp>
        <p:nvGrpSpPr>
          <p:cNvPr id="520" name="Google Shape;520;g13a10fc62eb_0_72"/>
          <p:cNvGrpSpPr/>
          <p:nvPr/>
        </p:nvGrpSpPr>
        <p:grpSpPr>
          <a:xfrm>
            <a:off x="3604836" y="2035700"/>
            <a:ext cx="4587170" cy="881400"/>
            <a:chOff x="1528600" y="1861800"/>
            <a:chExt cx="5942700" cy="881400"/>
          </a:xfrm>
        </p:grpSpPr>
        <p:sp>
          <p:nvSpPr>
            <p:cNvPr id="521" name="Google Shape;521;g13a10fc62eb_0_72"/>
            <p:cNvSpPr/>
            <p:nvPr/>
          </p:nvSpPr>
          <p:spPr>
            <a:xfrm flipH="1" rot="10800000">
              <a:off x="1528600" y="1861800"/>
              <a:ext cx="5942700" cy="881400"/>
            </a:xfrm>
            <a:prstGeom prst="foldedCorner">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13a10fc62eb_0_72"/>
            <p:cNvSpPr txBox="1"/>
            <p:nvPr/>
          </p:nvSpPr>
          <p:spPr>
            <a:xfrm>
              <a:off x="1942072" y="2021525"/>
              <a:ext cx="540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Libre Franklin"/>
                  <a:ea typeface="Libre Franklin"/>
                  <a:cs typeface="Libre Franklin"/>
                  <a:sym typeface="Libre Franklin"/>
                </a:rPr>
                <a:t>Average duration is 9 minutes</a:t>
              </a:r>
              <a:endParaRPr b="0" i="0" sz="2100" u="none" cap="none" strike="noStrike">
                <a:solidFill>
                  <a:srgbClr val="000000"/>
                </a:solidFill>
                <a:latin typeface="Libre Franklin"/>
                <a:ea typeface="Libre Franklin"/>
                <a:cs typeface="Libre Franklin"/>
                <a:sym typeface="Libre Franklin"/>
              </a:endParaRPr>
            </a:p>
          </p:txBody>
        </p:sp>
      </p:grpSp>
      <p:sp>
        <p:nvSpPr>
          <p:cNvPr id="523" name="Google Shape;523;g13a10fc62eb_0_72"/>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524" name="Google Shape;524;g13a10fc62eb_0_72"/>
          <p:cNvSpPr txBox="1"/>
          <p:nvPr/>
        </p:nvSpPr>
        <p:spPr>
          <a:xfrm>
            <a:off x="11831248" y="6477850"/>
            <a:ext cx="41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19</a:t>
            </a:r>
            <a:endParaRPr b="0" i="0" sz="1400" u="none" cap="none" strike="noStrike">
              <a:solidFill>
                <a:srgbClr val="000000"/>
              </a:solidFill>
              <a:latin typeface="Arial"/>
              <a:ea typeface="Arial"/>
              <a:cs typeface="Arial"/>
              <a:sym typeface="Arial"/>
            </a:endParaRPr>
          </a:p>
        </p:txBody>
      </p:sp>
      <p:grpSp>
        <p:nvGrpSpPr>
          <p:cNvPr id="525" name="Google Shape;525;g13a10fc62eb_0_72"/>
          <p:cNvGrpSpPr/>
          <p:nvPr/>
        </p:nvGrpSpPr>
        <p:grpSpPr>
          <a:xfrm>
            <a:off x="3604836" y="3596325"/>
            <a:ext cx="4587170" cy="881400"/>
            <a:chOff x="1528600" y="1861800"/>
            <a:chExt cx="5942700" cy="881400"/>
          </a:xfrm>
        </p:grpSpPr>
        <p:sp>
          <p:nvSpPr>
            <p:cNvPr id="526" name="Google Shape;526;g13a10fc62eb_0_72"/>
            <p:cNvSpPr/>
            <p:nvPr/>
          </p:nvSpPr>
          <p:spPr>
            <a:xfrm flipH="1" rot="10800000">
              <a:off x="1528600" y="1861800"/>
              <a:ext cx="5942700" cy="881400"/>
            </a:xfrm>
            <a:prstGeom prst="foldedCorner">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3a10fc62eb_0_72"/>
            <p:cNvSpPr txBox="1"/>
            <p:nvPr/>
          </p:nvSpPr>
          <p:spPr>
            <a:xfrm>
              <a:off x="1942072" y="2021525"/>
              <a:ext cx="540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Libre Franklin"/>
                  <a:ea typeface="Libre Franklin"/>
                  <a:cs typeface="Libre Franklin"/>
                  <a:sym typeface="Libre Franklin"/>
                </a:rPr>
                <a:t>Average balance is 1800</a:t>
              </a:r>
              <a:endParaRPr b="0" i="0" sz="2100" u="none" cap="none" strike="noStrike">
                <a:solidFill>
                  <a:srgbClr val="000000"/>
                </a:solidFill>
                <a:latin typeface="Libre Franklin"/>
                <a:ea typeface="Libre Franklin"/>
                <a:cs typeface="Libre Franklin"/>
                <a:sym typeface="Libre Franklin"/>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13633661c5a_0_115"/>
          <p:cNvSpPr txBox="1"/>
          <p:nvPr>
            <p:ph type="ctrTitle"/>
          </p:nvPr>
        </p:nvSpPr>
        <p:spPr>
          <a:xfrm>
            <a:off x="-118400" y="2413500"/>
            <a:ext cx="7499100" cy="38181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8000"/>
              <a:buNone/>
            </a:pPr>
            <a:r>
              <a:rPr b="1" lang="en-US" sz="6100"/>
              <a:t>Business Recommendation</a:t>
            </a:r>
            <a:endParaRPr b="1" sz="6100"/>
          </a:p>
        </p:txBody>
      </p:sp>
      <p:sp>
        <p:nvSpPr>
          <p:cNvPr id="534" name="Google Shape;534;g13633661c5a_0_115"/>
          <p:cNvSpPr/>
          <p:nvPr/>
        </p:nvSpPr>
        <p:spPr>
          <a:xfrm>
            <a:off x="945925" y="4108900"/>
            <a:ext cx="6434700" cy="41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low angle view of buildings in a city" id="535" name="Google Shape;535;g13633661c5a_0_115"/>
          <p:cNvPicPr preferRelativeResize="0"/>
          <p:nvPr/>
        </p:nvPicPr>
        <p:blipFill rotWithShape="1">
          <a:blip r:embed="rId3">
            <a:alphaModFix/>
          </a:blip>
          <a:srcRect b="0" l="49717" r="0" t="0"/>
          <a:stretch/>
        </p:blipFill>
        <p:spPr>
          <a:xfrm>
            <a:off x="7380626" y="0"/>
            <a:ext cx="4811375" cy="6858000"/>
          </a:xfrm>
          <a:prstGeom prst="rect">
            <a:avLst/>
          </a:prstGeom>
          <a:solidFill>
            <a:srgbClr val="BA9CA0"/>
          </a:solidFill>
          <a:ln>
            <a:noFill/>
          </a:ln>
        </p:spPr>
      </p:pic>
      <p:sp>
        <p:nvSpPr>
          <p:cNvPr id="536" name="Google Shape;536;g13633661c5a_0_115"/>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537" name="Google Shape;537;g13633661c5a_0_115"/>
          <p:cNvSpPr txBox="1"/>
          <p:nvPr/>
        </p:nvSpPr>
        <p:spPr>
          <a:xfrm>
            <a:off x="11755050" y="6477850"/>
            <a:ext cx="5133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3633661c5a_2_83"/>
          <p:cNvSpPr txBox="1"/>
          <p:nvPr/>
        </p:nvSpPr>
        <p:spPr>
          <a:xfrm>
            <a:off x="3454250" y="2628302"/>
            <a:ext cx="5283499"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Bookman Old Style"/>
                <a:ea typeface="Bookman Old Style"/>
                <a:cs typeface="Bookman Old Style"/>
                <a:sym typeface="Bookman Old Style"/>
              </a:rPr>
              <a:t>Our Data Scientist Team</a:t>
            </a:r>
            <a:endParaRPr b="0" i="0" sz="1400" u="none" cap="none" strike="noStrike">
              <a:solidFill>
                <a:srgbClr val="000000"/>
              </a:solidFill>
              <a:latin typeface="Arial"/>
              <a:ea typeface="Arial"/>
              <a:cs typeface="Arial"/>
              <a:sym typeface="Arial"/>
            </a:endParaRPr>
          </a:p>
        </p:txBody>
      </p:sp>
      <p:sp>
        <p:nvSpPr>
          <p:cNvPr id="195" name="Google Shape;195;g13633661c5a_2_83"/>
          <p:cNvSpPr txBox="1"/>
          <p:nvPr/>
        </p:nvSpPr>
        <p:spPr>
          <a:xfrm>
            <a:off x="1403130" y="5404592"/>
            <a:ext cx="162910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Libre Franklin"/>
                <a:ea typeface="Libre Franklin"/>
                <a:cs typeface="Libre Franklin"/>
                <a:sym typeface="Libre Franklin"/>
              </a:rPr>
              <a:t>Maghfira Amalia</a:t>
            </a:r>
            <a:endParaRPr b="0" i="0" sz="1800" u="none" cap="none" strike="noStrike">
              <a:solidFill>
                <a:schemeClr val="dk1"/>
              </a:solidFill>
              <a:latin typeface="Libre Franklin"/>
              <a:ea typeface="Libre Franklin"/>
              <a:cs typeface="Libre Franklin"/>
              <a:sym typeface="Libre Franklin"/>
            </a:endParaRPr>
          </a:p>
        </p:txBody>
      </p:sp>
      <p:sp>
        <p:nvSpPr>
          <p:cNvPr id="196" name="Google Shape;196;g13633661c5a_2_83"/>
          <p:cNvSpPr txBox="1"/>
          <p:nvPr/>
        </p:nvSpPr>
        <p:spPr>
          <a:xfrm>
            <a:off x="3955125" y="5404592"/>
            <a:ext cx="1721017"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Libre Franklin"/>
                <a:ea typeface="Libre Franklin"/>
                <a:cs typeface="Libre Franklin"/>
                <a:sym typeface="Libre Franklin"/>
              </a:rPr>
              <a:t>Mahendra Prabaswara</a:t>
            </a:r>
            <a:endParaRPr b="0" i="0" sz="1800" u="none" cap="none" strike="noStrike">
              <a:solidFill>
                <a:schemeClr val="dk1"/>
              </a:solidFill>
              <a:latin typeface="Libre Franklin"/>
              <a:ea typeface="Libre Franklin"/>
              <a:cs typeface="Libre Franklin"/>
              <a:sym typeface="Libre Franklin"/>
            </a:endParaRPr>
          </a:p>
        </p:txBody>
      </p:sp>
      <p:sp>
        <p:nvSpPr>
          <p:cNvPr id="197" name="Google Shape;197;g13633661c5a_2_83"/>
          <p:cNvSpPr txBox="1"/>
          <p:nvPr/>
        </p:nvSpPr>
        <p:spPr>
          <a:xfrm>
            <a:off x="6467573" y="5404582"/>
            <a:ext cx="1721034"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Libre Franklin"/>
                <a:ea typeface="Libre Franklin"/>
                <a:cs typeface="Libre Franklin"/>
                <a:sym typeface="Libre Franklin"/>
              </a:rPr>
              <a:t>Ridwan Donovan</a:t>
            </a:r>
            <a:endParaRPr b="0" i="0" sz="1800" u="none" cap="none" strike="noStrike">
              <a:solidFill>
                <a:schemeClr val="dk1"/>
              </a:solidFill>
              <a:latin typeface="Libre Franklin"/>
              <a:ea typeface="Libre Franklin"/>
              <a:cs typeface="Libre Franklin"/>
              <a:sym typeface="Libre Franklin"/>
            </a:endParaRPr>
          </a:p>
        </p:txBody>
      </p:sp>
      <p:sp>
        <p:nvSpPr>
          <p:cNvPr id="198" name="Google Shape;198;g13633661c5a_2_83"/>
          <p:cNvSpPr txBox="1"/>
          <p:nvPr/>
        </p:nvSpPr>
        <p:spPr>
          <a:xfrm>
            <a:off x="9034949" y="5404582"/>
            <a:ext cx="1721034"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Libre Franklin"/>
                <a:ea typeface="Libre Franklin"/>
                <a:cs typeface="Libre Franklin"/>
                <a:sym typeface="Libre Franklin"/>
              </a:rPr>
              <a:t>Windy Nurfikri</a:t>
            </a:r>
            <a:endParaRPr b="0" i="0" sz="1800" u="none" cap="none" strike="noStrike">
              <a:solidFill>
                <a:schemeClr val="dk1"/>
              </a:solidFill>
              <a:latin typeface="Libre Franklin"/>
              <a:ea typeface="Libre Franklin"/>
              <a:cs typeface="Libre Franklin"/>
              <a:sym typeface="Libre Franklin"/>
            </a:endParaRPr>
          </a:p>
        </p:txBody>
      </p:sp>
      <p:pic>
        <p:nvPicPr>
          <p:cNvPr id="199" name="Google Shape;199;g13633661c5a_2_83"/>
          <p:cNvPicPr preferRelativeResize="0"/>
          <p:nvPr/>
        </p:nvPicPr>
        <p:blipFill rotWithShape="1">
          <a:blip r:embed="rId3">
            <a:alphaModFix/>
          </a:blip>
          <a:srcRect b="0" l="0" r="0" t="0"/>
          <a:stretch/>
        </p:blipFill>
        <p:spPr>
          <a:xfrm>
            <a:off x="1403130" y="3506111"/>
            <a:ext cx="1629103" cy="1616100"/>
          </a:xfrm>
          <a:prstGeom prst="rect">
            <a:avLst/>
          </a:prstGeom>
          <a:noFill/>
          <a:ln>
            <a:noFill/>
          </a:ln>
        </p:spPr>
      </p:pic>
      <p:pic>
        <p:nvPicPr>
          <p:cNvPr id="200" name="Google Shape;200;g13633661c5a_2_83"/>
          <p:cNvPicPr preferRelativeResize="0"/>
          <p:nvPr/>
        </p:nvPicPr>
        <p:blipFill rotWithShape="1">
          <a:blip r:embed="rId3">
            <a:alphaModFix/>
          </a:blip>
          <a:srcRect b="0" l="0" r="0" t="0"/>
          <a:stretch/>
        </p:blipFill>
        <p:spPr>
          <a:xfrm>
            <a:off x="9074080" y="3506111"/>
            <a:ext cx="1629103" cy="1616100"/>
          </a:xfrm>
          <a:prstGeom prst="rect">
            <a:avLst/>
          </a:prstGeom>
          <a:noFill/>
          <a:ln>
            <a:noFill/>
          </a:ln>
        </p:spPr>
      </p:pic>
      <p:pic>
        <p:nvPicPr>
          <p:cNvPr id="201" name="Google Shape;201;g13633661c5a_2_83"/>
          <p:cNvPicPr preferRelativeResize="0"/>
          <p:nvPr/>
        </p:nvPicPr>
        <p:blipFill rotWithShape="1">
          <a:blip r:embed="rId4">
            <a:alphaModFix/>
          </a:blip>
          <a:srcRect b="0" l="0" r="0" t="0"/>
          <a:stretch/>
        </p:blipFill>
        <p:spPr>
          <a:xfrm>
            <a:off x="3952193" y="3494446"/>
            <a:ext cx="1629103" cy="1655186"/>
          </a:xfrm>
          <a:prstGeom prst="rect">
            <a:avLst/>
          </a:prstGeom>
          <a:noFill/>
          <a:ln>
            <a:noFill/>
          </a:ln>
        </p:spPr>
      </p:pic>
      <p:pic>
        <p:nvPicPr>
          <p:cNvPr id="202" name="Google Shape;202;g13633661c5a_2_83"/>
          <p:cNvPicPr preferRelativeResize="0"/>
          <p:nvPr/>
        </p:nvPicPr>
        <p:blipFill rotWithShape="1">
          <a:blip r:embed="rId4">
            <a:alphaModFix/>
          </a:blip>
          <a:srcRect b="0" l="0" r="0" t="0"/>
          <a:stretch/>
        </p:blipFill>
        <p:spPr>
          <a:xfrm>
            <a:off x="6494980" y="3494446"/>
            <a:ext cx="1629103" cy="1655186"/>
          </a:xfrm>
          <a:prstGeom prst="rect">
            <a:avLst/>
          </a:prstGeom>
          <a:noFill/>
          <a:ln>
            <a:noFill/>
          </a:ln>
        </p:spPr>
      </p:pic>
      <p:sp>
        <p:nvSpPr>
          <p:cNvPr id="203" name="Google Shape;203;g13633661c5a_2_83"/>
          <p:cNvSpPr txBox="1"/>
          <p:nvPr/>
        </p:nvSpPr>
        <p:spPr>
          <a:xfrm>
            <a:off x="3606650" y="344455"/>
            <a:ext cx="5283499"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Bookman Old Style"/>
                <a:ea typeface="Bookman Old Style"/>
                <a:cs typeface="Bookman Old Style"/>
                <a:sym typeface="Bookman Old Style"/>
              </a:rPr>
              <a:t>About Us</a:t>
            </a:r>
            <a:endParaRPr b="0" i="0" sz="1400" u="none" cap="none" strike="noStrike">
              <a:solidFill>
                <a:srgbClr val="000000"/>
              </a:solidFill>
              <a:latin typeface="Arial"/>
              <a:ea typeface="Arial"/>
              <a:cs typeface="Arial"/>
              <a:sym typeface="Arial"/>
            </a:endParaRPr>
          </a:p>
        </p:txBody>
      </p:sp>
      <p:sp>
        <p:nvSpPr>
          <p:cNvPr id="204" name="Google Shape;204;g13633661c5a_2_83"/>
          <p:cNvSpPr txBox="1"/>
          <p:nvPr/>
        </p:nvSpPr>
        <p:spPr>
          <a:xfrm>
            <a:off x="1529256" y="963679"/>
            <a:ext cx="93648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Libre Franklin"/>
                <a:ea typeface="Libre Franklin"/>
                <a:cs typeface="Libre Franklin"/>
                <a:sym typeface="Libre Franklin"/>
              </a:rPr>
              <a:t>Jump-start is a Data Scientists team. We are tasked to help analyze and provide solution for problems in the direct marketing campaign of a Portuguese Banking Institution.</a:t>
            </a:r>
            <a:endParaRPr b="0" i="0" sz="2000" u="none" cap="none" strike="noStrike">
              <a:solidFill>
                <a:schemeClr val="dk1"/>
              </a:solidFill>
              <a:latin typeface="Libre Franklin"/>
              <a:ea typeface="Libre Franklin"/>
              <a:cs typeface="Libre Franklin"/>
              <a:sym typeface="Libre Franklin"/>
            </a:endParaRPr>
          </a:p>
        </p:txBody>
      </p:sp>
      <p:grpSp>
        <p:nvGrpSpPr>
          <p:cNvPr id="205" name="Google Shape;205;g13633661c5a_2_83"/>
          <p:cNvGrpSpPr/>
          <p:nvPr/>
        </p:nvGrpSpPr>
        <p:grpSpPr>
          <a:xfrm>
            <a:off x="439718" y="6050812"/>
            <a:ext cx="981977" cy="658853"/>
            <a:chOff x="5442756" y="2479683"/>
            <a:chExt cx="1306515" cy="876600"/>
          </a:xfrm>
        </p:grpSpPr>
        <p:sp>
          <p:nvSpPr>
            <p:cNvPr id="206" name="Google Shape;206;g13633661c5a_2_83"/>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07" name="Google Shape;207;g13633661c5a_2_83"/>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08" name="Google Shape;208;g13633661c5a_2_83"/>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209" name="Google Shape;209;g13633661c5a_2_83"/>
            <p:cNvPicPr preferRelativeResize="0"/>
            <p:nvPr/>
          </p:nvPicPr>
          <p:blipFill rotWithShape="1">
            <a:blip r:embed="rId5">
              <a:alphaModFix/>
            </a:blip>
            <a:srcRect b="0" l="0" r="0" t="0"/>
            <a:stretch/>
          </p:blipFill>
          <p:spPr>
            <a:xfrm>
              <a:off x="5567216" y="2479683"/>
              <a:ext cx="914400" cy="857670"/>
            </a:xfrm>
            <a:prstGeom prst="rect">
              <a:avLst/>
            </a:prstGeom>
            <a:noFill/>
            <a:ln>
              <a:noFill/>
            </a:ln>
          </p:spPr>
        </p:pic>
      </p:grpSp>
      <p:sp>
        <p:nvSpPr>
          <p:cNvPr id="210" name="Google Shape;210;g13633661c5a_2_83"/>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211" name="Google Shape;211;g13633661c5a_2_83"/>
          <p:cNvSpPr txBox="1"/>
          <p:nvPr/>
        </p:nvSpPr>
        <p:spPr>
          <a:xfrm>
            <a:off x="11907454" y="6477839"/>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g13633661c5a_0_1031"/>
          <p:cNvGrpSpPr/>
          <p:nvPr/>
        </p:nvGrpSpPr>
        <p:grpSpPr>
          <a:xfrm>
            <a:off x="439718" y="6050812"/>
            <a:ext cx="981977" cy="658853"/>
            <a:chOff x="5442756" y="2479683"/>
            <a:chExt cx="1306515" cy="876600"/>
          </a:xfrm>
        </p:grpSpPr>
        <p:sp>
          <p:nvSpPr>
            <p:cNvPr id="543" name="Google Shape;543;g13633661c5a_0_1031"/>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44" name="Google Shape;544;g13633661c5a_0_1031"/>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45" name="Google Shape;545;g13633661c5a_0_1031"/>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546" name="Google Shape;546;g13633661c5a_0_1031"/>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sp>
        <p:nvSpPr>
          <p:cNvPr id="547" name="Google Shape;547;g13633661c5a_0_1031"/>
          <p:cNvSpPr txBox="1"/>
          <p:nvPr/>
        </p:nvSpPr>
        <p:spPr>
          <a:xfrm>
            <a:off x="687450" y="716300"/>
            <a:ext cx="9961200" cy="402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1800" u="none" cap="none" strike="noStrike">
                <a:solidFill>
                  <a:schemeClr val="dk1"/>
                </a:solidFill>
                <a:latin typeface="Libre Franklin"/>
                <a:ea typeface="Libre Franklin"/>
                <a:cs typeface="Libre Franklin"/>
                <a:sym typeface="Libre Franklin"/>
              </a:rPr>
              <a:t>Based on the result of evaluating and insight from the given data by the portuguese bank institute. In order to make the direct campaign more effective, there are several points need to be improve: </a:t>
            </a:r>
            <a:endParaRPr b="0" i="0" sz="1800" u="none" cap="none" strike="noStrike">
              <a:solidFill>
                <a:schemeClr val="dk1"/>
              </a:solidFill>
              <a:latin typeface="Libre Franklin"/>
              <a:ea typeface="Libre Franklin"/>
              <a:cs typeface="Libre Franklin"/>
              <a:sym typeface="Libre Franklin"/>
            </a:endParaRPr>
          </a:p>
          <a:p>
            <a:pPr indent="0" lvl="0" marL="0" marR="0" rtl="0" algn="just">
              <a:lnSpc>
                <a:spcPct val="100000"/>
              </a:lnSpc>
              <a:spcBef>
                <a:spcPts val="0"/>
              </a:spcBef>
              <a:spcAft>
                <a:spcPts val="0"/>
              </a:spcAft>
              <a:buClr>
                <a:srgbClr val="000000"/>
              </a:buClr>
              <a:buSzPts val="2000"/>
              <a:buFont typeface="Arial"/>
              <a:buNone/>
            </a:pPr>
            <a:r>
              <a:t/>
            </a:r>
            <a:endParaRPr b="0" i="0" sz="1800" u="none" cap="none" strike="noStrike">
              <a:solidFill>
                <a:schemeClr val="dk1"/>
              </a:solidFill>
              <a:latin typeface="Libre Franklin"/>
              <a:ea typeface="Libre Franklin"/>
              <a:cs typeface="Libre Franklin"/>
              <a:sym typeface="Libre Franklin"/>
            </a:endParaRPr>
          </a:p>
          <a:p>
            <a:pPr indent="-342900" lvl="0" marL="685800" marR="0" rtl="0" algn="just">
              <a:lnSpc>
                <a:spcPct val="115000"/>
              </a:lnSpc>
              <a:spcBef>
                <a:spcPts val="0"/>
              </a:spcBef>
              <a:spcAft>
                <a:spcPts val="0"/>
              </a:spcAft>
              <a:buClr>
                <a:schemeClr val="dk1"/>
              </a:buClr>
              <a:buSzPts val="1800"/>
              <a:buFont typeface="Libre Franklin"/>
              <a:buChar char="❏"/>
            </a:pPr>
            <a:r>
              <a:rPr b="0" i="0" lang="en-US" sz="1800" u="none" cap="none" strike="noStrike">
                <a:solidFill>
                  <a:schemeClr val="dk1"/>
                </a:solidFill>
                <a:latin typeface="Libre Franklin"/>
                <a:ea typeface="Libre Franklin"/>
                <a:cs typeface="Libre Franklin"/>
                <a:sym typeface="Libre Franklin"/>
              </a:rPr>
              <a:t>Train communication skill to telemarketer so can provoke customer’s curiosity for the Deposit product and also maintain the duration of the conversation to average about 9 minutes. </a:t>
            </a:r>
            <a:endParaRPr b="0" i="0" sz="1800" u="none" cap="none" strike="noStrike">
              <a:solidFill>
                <a:schemeClr val="dk1"/>
              </a:solidFill>
              <a:latin typeface="Libre Franklin"/>
              <a:ea typeface="Libre Franklin"/>
              <a:cs typeface="Libre Franklin"/>
              <a:sym typeface="Libre Franklin"/>
            </a:endParaRPr>
          </a:p>
          <a:p>
            <a:pPr indent="-342900" lvl="0" marL="685800" marR="0" rtl="0" algn="just">
              <a:lnSpc>
                <a:spcPct val="115000"/>
              </a:lnSpc>
              <a:spcBef>
                <a:spcPts val="0"/>
              </a:spcBef>
              <a:spcAft>
                <a:spcPts val="0"/>
              </a:spcAft>
              <a:buClr>
                <a:schemeClr val="dk1"/>
              </a:buClr>
              <a:buSzPts val="1800"/>
              <a:buFont typeface="Libre Franklin"/>
              <a:buChar char="❏"/>
            </a:pPr>
            <a:r>
              <a:rPr b="0" i="0" lang="en-US" sz="1800" u="none" cap="none" strike="noStrike">
                <a:solidFill>
                  <a:schemeClr val="dk1"/>
                </a:solidFill>
                <a:latin typeface="Libre Franklin"/>
                <a:ea typeface="Libre Franklin"/>
                <a:cs typeface="Libre Franklin"/>
                <a:sym typeface="Libre Franklin"/>
              </a:rPr>
              <a:t>Focus on customer with balance above 1800</a:t>
            </a:r>
            <a:endParaRPr b="0" i="0" sz="1800" u="none" cap="none" strike="noStrike">
              <a:solidFill>
                <a:schemeClr val="dk1"/>
              </a:solidFill>
              <a:latin typeface="Libre Franklin"/>
              <a:ea typeface="Libre Franklin"/>
              <a:cs typeface="Libre Franklin"/>
              <a:sym typeface="Libre Franklin"/>
            </a:endParaRPr>
          </a:p>
          <a:p>
            <a:pPr indent="-342900" lvl="0" marL="685800" marR="0" rtl="0" algn="just">
              <a:lnSpc>
                <a:spcPct val="115000"/>
              </a:lnSpc>
              <a:spcBef>
                <a:spcPts val="0"/>
              </a:spcBef>
              <a:spcAft>
                <a:spcPts val="0"/>
              </a:spcAft>
              <a:buClr>
                <a:schemeClr val="dk1"/>
              </a:buClr>
              <a:buSzPts val="1800"/>
              <a:buFont typeface="Libre Franklin"/>
              <a:buChar char="❏"/>
            </a:pPr>
            <a:r>
              <a:rPr b="0" i="0" lang="en-US" sz="1800" u="none" cap="none" strike="noStrike">
                <a:solidFill>
                  <a:schemeClr val="dk1"/>
                </a:solidFill>
                <a:latin typeface="Libre Franklin"/>
                <a:ea typeface="Libre Franklin"/>
                <a:cs typeface="Libre Franklin"/>
                <a:sym typeface="Libre Franklin"/>
              </a:rPr>
              <a:t>Know telemarketing target precisely based on information of profile, then can emphasized on what benefit the customer can get by their background when calling them.</a:t>
            </a:r>
            <a:endParaRPr b="0" i="0" sz="1800" u="none" cap="none" strike="noStrike">
              <a:solidFill>
                <a:schemeClr val="dk1"/>
              </a:solidFill>
              <a:latin typeface="Libre Franklin"/>
              <a:ea typeface="Libre Franklin"/>
              <a:cs typeface="Libre Franklin"/>
              <a:sym typeface="Libre Franklin"/>
            </a:endParaRPr>
          </a:p>
          <a:p>
            <a:pPr indent="-342900" lvl="0" marL="685800" marR="0" rtl="0" algn="just">
              <a:lnSpc>
                <a:spcPct val="115000"/>
              </a:lnSpc>
              <a:spcBef>
                <a:spcPts val="0"/>
              </a:spcBef>
              <a:spcAft>
                <a:spcPts val="0"/>
              </a:spcAft>
              <a:buClr>
                <a:schemeClr val="dk1"/>
              </a:buClr>
              <a:buSzPts val="1800"/>
              <a:buFont typeface="Libre Franklin"/>
              <a:buChar char="❏"/>
            </a:pPr>
            <a:r>
              <a:rPr b="0" i="0" lang="en-US" sz="1800" u="none" cap="none" strike="noStrike">
                <a:solidFill>
                  <a:schemeClr val="dk1"/>
                </a:solidFill>
                <a:latin typeface="Libre Franklin"/>
                <a:ea typeface="Libre Franklin"/>
                <a:cs typeface="Libre Franklin"/>
                <a:sym typeface="Libre Franklin"/>
              </a:rPr>
              <a:t>Reach out client at middle of the month or pay day.</a:t>
            </a:r>
            <a:endParaRPr b="0" i="0" sz="1800" u="none" cap="none" strike="noStrike">
              <a:solidFill>
                <a:schemeClr val="dk1"/>
              </a:solidFill>
              <a:latin typeface="Libre Franklin"/>
              <a:ea typeface="Libre Franklin"/>
              <a:cs typeface="Libre Franklin"/>
              <a:sym typeface="Libre Franklin"/>
            </a:endParaRPr>
          </a:p>
          <a:p>
            <a:pPr indent="-342900" lvl="0" marL="685800" marR="0" rtl="0" algn="just">
              <a:lnSpc>
                <a:spcPct val="115000"/>
              </a:lnSpc>
              <a:spcBef>
                <a:spcPts val="0"/>
              </a:spcBef>
              <a:spcAft>
                <a:spcPts val="0"/>
              </a:spcAft>
              <a:buClr>
                <a:schemeClr val="dk1"/>
              </a:buClr>
              <a:buSzPts val="1800"/>
              <a:buFont typeface="Libre Franklin"/>
              <a:buChar char="❏"/>
            </a:pPr>
            <a:r>
              <a:rPr b="0" i="0" lang="en-US" sz="1800" u="none" cap="none" strike="noStrike">
                <a:solidFill>
                  <a:schemeClr val="dk1"/>
                </a:solidFill>
                <a:latin typeface="Libre Franklin"/>
                <a:ea typeface="Libre Franklin"/>
                <a:cs typeface="Libre Franklin"/>
                <a:sym typeface="Libre Franklin"/>
              </a:rPr>
              <a:t>Do follow up after telemarketing is done</a:t>
            </a:r>
            <a:endParaRPr b="0" i="0" sz="1800" u="none" cap="none" strike="noStrike">
              <a:solidFill>
                <a:schemeClr val="dk1"/>
              </a:solidFill>
              <a:latin typeface="Libre Franklin"/>
              <a:ea typeface="Libre Franklin"/>
              <a:cs typeface="Libre Franklin"/>
              <a:sym typeface="Libre Franklin"/>
            </a:endParaRPr>
          </a:p>
        </p:txBody>
      </p:sp>
      <p:pic>
        <p:nvPicPr>
          <p:cNvPr id="548" name="Google Shape;548;g13633661c5a_0_1031"/>
          <p:cNvPicPr preferRelativeResize="0"/>
          <p:nvPr/>
        </p:nvPicPr>
        <p:blipFill rotWithShape="1">
          <a:blip r:embed="rId4">
            <a:alphaModFix/>
          </a:blip>
          <a:srcRect b="0" l="0" r="0" t="0"/>
          <a:stretch/>
        </p:blipFill>
        <p:spPr>
          <a:xfrm>
            <a:off x="9793825" y="4105700"/>
            <a:ext cx="2067049" cy="2067050"/>
          </a:xfrm>
          <a:prstGeom prst="rect">
            <a:avLst/>
          </a:prstGeom>
          <a:noFill/>
          <a:ln>
            <a:noFill/>
          </a:ln>
        </p:spPr>
      </p:pic>
      <p:sp>
        <p:nvSpPr>
          <p:cNvPr id="549" name="Google Shape;549;g13633661c5a_0_1031"/>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550" name="Google Shape;550;g13633661c5a_0_1031"/>
          <p:cNvSpPr txBox="1"/>
          <p:nvPr/>
        </p:nvSpPr>
        <p:spPr>
          <a:xfrm>
            <a:off x="11755050" y="6477850"/>
            <a:ext cx="494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21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g13633661c5a_0_1069"/>
          <p:cNvGrpSpPr/>
          <p:nvPr/>
        </p:nvGrpSpPr>
        <p:grpSpPr>
          <a:xfrm>
            <a:off x="439718" y="6050812"/>
            <a:ext cx="981977" cy="658853"/>
            <a:chOff x="5442756" y="2479683"/>
            <a:chExt cx="1306515" cy="876600"/>
          </a:xfrm>
        </p:grpSpPr>
        <p:sp>
          <p:nvSpPr>
            <p:cNvPr id="556" name="Google Shape;556;g13633661c5a_0_1069"/>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57" name="Google Shape;557;g13633661c5a_0_1069"/>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58" name="Google Shape;558;g13633661c5a_0_1069"/>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559" name="Google Shape;559;g13633661c5a_0_1069"/>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pic>
        <p:nvPicPr>
          <p:cNvPr descr="A black and white photo of a city&#10;&#10;Description automatically generated" id="560" name="Google Shape;560;g13633661c5a_0_1069"/>
          <p:cNvPicPr preferRelativeResize="0"/>
          <p:nvPr/>
        </p:nvPicPr>
        <p:blipFill rotWithShape="1">
          <a:blip r:embed="rId4">
            <a:alphaModFix/>
          </a:blip>
          <a:srcRect b="0" l="0" r="0" t="0"/>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561" name="Google Shape;561;g13633661c5a_0_1069"/>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62" name="Google Shape;562;g13633661c5a_0_1069"/>
          <p:cNvSpPr txBox="1"/>
          <p:nvPr>
            <p:ph idx="4294967295" type="ctrTitle"/>
          </p:nvPr>
        </p:nvSpPr>
        <p:spPr>
          <a:xfrm>
            <a:off x="2239950" y="2962550"/>
            <a:ext cx="7499100" cy="1169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8000"/>
              <a:buFont typeface="Bookman Old Style"/>
              <a:buNone/>
            </a:pPr>
            <a:r>
              <a:rPr b="1" i="0" lang="en-US" sz="6100" u="none" cap="none" strike="noStrike">
                <a:solidFill>
                  <a:schemeClr val="lt1"/>
                </a:solidFill>
                <a:latin typeface="Bookman Old Style"/>
                <a:ea typeface="Bookman Old Style"/>
                <a:cs typeface="Bookman Old Style"/>
                <a:sym typeface="Bookman Old Style"/>
              </a:rPr>
              <a:t>Thank You</a:t>
            </a:r>
            <a:endParaRPr b="1" i="0" sz="6100" u="none" cap="none" strike="noStrike">
              <a:solidFill>
                <a:schemeClr val="lt1"/>
              </a:solidFill>
              <a:latin typeface="Bookman Old Style"/>
              <a:ea typeface="Bookman Old Style"/>
              <a:cs typeface="Bookman Old Style"/>
              <a:sym typeface="Bookman Old Style"/>
            </a:endParaRPr>
          </a:p>
        </p:txBody>
      </p:sp>
      <p:grpSp>
        <p:nvGrpSpPr>
          <p:cNvPr id="563" name="Google Shape;563;g13633661c5a_0_1069"/>
          <p:cNvGrpSpPr/>
          <p:nvPr/>
        </p:nvGrpSpPr>
        <p:grpSpPr>
          <a:xfrm>
            <a:off x="5365707" y="2395557"/>
            <a:ext cx="1247591" cy="837153"/>
            <a:chOff x="5442756" y="2479683"/>
            <a:chExt cx="1306515" cy="876600"/>
          </a:xfrm>
        </p:grpSpPr>
        <p:sp>
          <p:nvSpPr>
            <p:cNvPr id="564" name="Google Shape;564;g13633661c5a_0_1069"/>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65" name="Google Shape;565;g13633661c5a_0_1069"/>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66" name="Google Shape;566;g13633661c5a_0_1069"/>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567" name="Google Shape;567;g13633661c5a_0_1069"/>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g13633661c5a_2_98"/>
          <p:cNvSpPr/>
          <p:nvPr/>
        </p:nvSpPr>
        <p:spPr>
          <a:xfrm rot="2700000">
            <a:off x="11788943" y="6330133"/>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217" name="Google Shape;217;g13633661c5a_2_98"/>
          <p:cNvSpPr txBox="1"/>
          <p:nvPr/>
        </p:nvSpPr>
        <p:spPr>
          <a:xfrm>
            <a:off x="11907454" y="6477839"/>
            <a:ext cx="2904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2</a:t>
            </a:r>
            <a:endParaRPr b="0" i="0" sz="1400" u="none" cap="none" strike="noStrike">
              <a:solidFill>
                <a:srgbClr val="000000"/>
              </a:solidFill>
              <a:latin typeface="Arial"/>
              <a:ea typeface="Arial"/>
              <a:cs typeface="Arial"/>
              <a:sym typeface="Arial"/>
            </a:endParaRPr>
          </a:p>
        </p:txBody>
      </p:sp>
      <p:grpSp>
        <p:nvGrpSpPr>
          <p:cNvPr id="218" name="Google Shape;218;g13633661c5a_2_98"/>
          <p:cNvGrpSpPr/>
          <p:nvPr/>
        </p:nvGrpSpPr>
        <p:grpSpPr>
          <a:xfrm>
            <a:off x="749610" y="2275006"/>
            <a:ext cx="3521668" cy="2911222"/>
            <a:chOff x="825793" y="2041308"/>
            <a:chExt cx="3367117" cy="2911222"/>
          </a:xfrm>
        </p:grpSpPr>
        <p:sp>
          <p:nvSpPr>
            <p:cNvPr id="219" name="Google Shape;219;g13633661c5a_2_98"/>
            <p:cNvSpPr/>
            <p:nvPr/>
          </p:nvSpPr>
          <p:spPr>
            <a:xfrm>
              <a:off x="1174451" y="2068093"/>
              <a:ext cx="2205714" cy="702966"/>
            </a:xfrm>
            <a:prstGeom prst="rect">
              <a:avLst/>
            </a:prstGeom>
            <a:gradFill>
              <a:gsLst>
                <a:gs pos="0">
                  <a:srgbClr val="515A6B"/>
                </a:gs>
                <a:gs pos="54000">
                  <a:srgbClr val="515A6B"/>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20" name="Google Shape;220;g13633661c5a_2_98"/>
            <p:cNvSpPr/>
            <p:nvPr/>
          </p:nvSpPr>
          <p:spPr>
            <a:xfrm>
              <a:off x="825793" y="2068093"/>
              <a:ext cx="702967" cy="702966"/>
            </a:xfrm>
            <a:prstGeom prst="ellipse">
              <a:avLst/>
            </a:prstGeom>
            <a:solidFill>
              <a:srgbClr val="3035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nvGrpSpPr>
            <p:cNvPr id="221" name="Google Shape;221;g13633661c5a_2_98"/>
            <p:cNvGrpSpPr/>
            <p:nvPr/>
          </p:nvGrpSpPr>
          <p:grpSpPr>
            <a:xfrm>
              <a:off x="1703635" y="2041308"/>
              <a:ext cx="1676499" cy="940941"/>
              <a:chOff x="2073807" y="1097509"/>
              <a:chExt cx="1881000" cy="1055717"/>
            </a:xfrm>
          </p:grpSpPr>
          <p:sp>
            <p:nvSpPr>
              <p:cNvPr id="222" name="Google Shape;222;g13633661c5a_2_98"/>
              <p:cNvSpPr txBox="1"/>
              <p:nvPr/>
            </p:nvSpPr>
            <p:spPr>
              <a:xfrm>
                <a:off x="2073807" y="1097509"/>
                <a:ext cx="1881000" cy="55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Libre Franklin"/>
                    <a:ea typeface="Libre Franklin"/>
                    <a:cs typeface="Libre Franklin"/>
                    <a:sym typeface="Libre Franklin"/>
                  </a:rPr>
                  <a:t>45,211</a:t>
                </a:r>
                <a:endParaRPr b="0" i="0" sz="1400" u="none" cap="none" strike="noStrike">
                  <a:solidFill>
                    <a:srgbClr val="000000"/>
                  </a:solidFill>
                  <a:latin typeface="Arial"/>
                  <a:ea typeface="Arial"/>
                  <a:cs typeface="Arial"/>
                  <a:sym typeface="Arial"/>
                </a:endParaRPr>
              </a:p>
            </p:txBody>
          </p:sp>
          <p:sp>
            <p:nvSpPr>
              <p:cNvPr id="223" name="Google Shape;223;g13633661c5a_2_98"/>
              <p:cNvSpPr txBox="1"/>
              <p:nvPr/>
            </p:nvSpPr>
            <p:spPr>
              <a:xfrm>
                <a:off x="2081212" y="1600626"/>
                <a:ext cx="823800" cy="55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Libre Franklin"/>
                    <a:ea typeface="Libre Franklin"/>
                    <a:cs typeface="Libre Franklin"/>
                    <a:sym typeface="Libre Franklin"/>
                  </a:rPr>
                  <a:t>CLIENTS</a:t>
                </a:r>
                <a:endParaRPr b="0" i="0" sz="1400" u="none" cap="none" strike="noStrike">
                  <a:solidFill>
                    <a:srgbClr val="000000"/>
                  </a:solidFill>
                  <a:latin typeface="Arial"/>
                  <a:ea typeface="Arial"/>
                  <a:cs typeface="Arial"/>
                  <a:sym typeface="Arial"/>
                </a:endParaRPr>
              </a:p>
            </p:txBody>
          </p:sp>
        </p:grpSp>
        <p:sp>
          <p:nvSpPr>
            <p:cNvPr id="224" name="Google Shape;224;g13633661c5a_2_98"/>
            <p:cNvSpPr txBox="1"/>
            <p:nvPr/>
          </p:nvSpPr>
          <p:spPr>
            <a:xfrm>
              <a:off x="844712" y="4737086"/>
              <a:ext cx="2017681"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0353F"/>
                </a:solidFill>
                <a:latin typeface="Libre Franklin"/>
                <a:ea typeface="Libre Franklin"/>
                <a:cs typeface="Libre Franklin"/>
                <a:sym typeface="Libre Franklin"/>
              </a:endParaRPr>
            </a:p>
          </p:txBody>
        </p:sp>
        <p:sp>
          <p:nvSpPr>
            <p:cNvPr id="225" name="Google Shape;225;g13633661c5a_2_98"/>
            <p:cNvSpPr/>
            <p:nvPr/>
          </p:nvSpPr>
          <p:spPr>
            <a:xfrm>
              <a:off x="1196195" y="3920431"/>
              <a:ext cx="2183970" cy="702966"/>
            </a:xfrm>
            <a:prstGeom prst="rect">
              <a:avLst/>
            </a:prstGeom>
            <a:gradFill>
              <a:gsLst>
                <a:gs pos="0">
                  <a:srgbClr val="DBDBDB"/>
                </a:gs>
                <a:gs pos="54000">
                  <a:srgbClr val="DBDBDB"/>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nvGrpSpPr>
            <p:cNvPr id="226" name="Google Shape;226;g13633661c5a_2_98"/>
            <p:cNvGrpSpPr/>
            <p:nvPr/>
          </p:nvGrpSpPr>
          <p:grpSpPr>
            <a:xfrm>
              <a:off x="844712" y="2265069"/>
              <a:ext cx="702967" cy="2358328"/>
              <a:chOff x="1093763" y="1313774"/>
              <a:chExt cx="788715" cy="2646001"/>
            </a:xfrm>
          </p:grpSpPr>
          <p:sp>
            <p:nvSpPr>
              <p:cNvPr id="227" name="Google Shape;227;g13633661c5a_2_98"/>
              <p:cNvSpPr/>
              <p:nvPr/>
            </p:nvSpPr>
            <p:spPr>
              <a:xfrm>
                <a:off x="1093763" y="3171060"/>
                <a:ext cx="788715" cy="788715"/>
              </a:xfrm>
              <a:prstGeom prst="ellipse">
                <a:avLst/>
              </a:prstGeom>
              <a:solidFill>
                <a:srgbClr val="CFCF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28" name="Google Shape;228;g13633661c5a_2_98"/>
              <p:cNvSpPr/>
              <p:nvPr/>
            </p:nvSpPr>
            <p:spPr>
              <a:xfrm>
                <a:off x="1277065" y="1313774"/>
                <a:ext cx="364382" cy="365762"/>
              </a:xfrm>
              <a:custGeom>
                <a:rect b="b" l="l" r="r" t="t"/>
                <a:pathLst>
                  <a:path extrusionOk="0" h="2048" w="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grpSp>
        <p:grpSp>
          <p:nvGrpSpPr>
            <p:cNvPr id="229" name="Google Shape;229;g13633661c5a_2_98"/>
            <p:cNvGrpSpPr/>
            <p:nvPr/>
          </p:nvGrpSpPr>
          <p:grpSpPr>
            <a:xfrm>
              <a:off x="1557838" y="3920432"/>
              <a:ext cx="1933455" cy="654453"/>
              <a:chOff x="1910225" y="1108154"/>
              <a:chExt cx="2169300" cy="734283"/>
            </a:xfrm>
          </p:grpSpPr>
          <p:sp>
            <p:nvSpPr>
              <p:cNvPr id="230" name="Google Shape;230;g13633661c5a_2_98"/>
              <p:cNvSpPr txBox="1"/>
              <p:nvPr/>
            </p:nvSpPr>
            <p:spPr>
              <a:xfrm>
                <a:off x="2081212" y="1108154"/>
                <a:ext cx="1655400" cy="55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rgbClr val="30353F"/>
                    </a:solidFill>
                    <a:latin typeface="Libre Franklin"/>
                    <a:ea typeface="Libre Franklin"/>
                    <a:cs typeface="Libre Franklin"/>
                    <a:sym typeface="Libre Franklin"/>
                  </a:rPr>
                  <a:t>36,95</a:t>
                </a:r>
                <a:r>
                  <a:rPr b="1" i="0" lang="en-US" sz="3200" u="none" cap="none" strike="noStrike">
                    <a:solidFill>
                      <a:srgbClr val="30353F"/>
                    </a:solidFill>
                    <a:latin typeface="Libre Franklin"/>
                    <a:ea typeface="Libre Franklin"/>
                    <a:cs typeface="Libre Franklin"/>
                    <a:sym typeface="Libre Franklin"/>
                  </a:rPr>
                  <a:t>9</a:t>
                </a:r>
                <a:endParaRPr b="0" i="0" sz="1400" u="none" cap="none" strike="noStrike">
                  <a:solidFill>
                    <a:srgbClr val="30353F"/>
                  </a:solidFill>
                  <a:latin typeface="Arial"/>
                  <a:ea typeface="Arial"/>
                  <a:cs typeface="Arial"/>
                  <a:sym typeface="Arial"/>
                </a:endParaRPr>
              </a:p>
            </p:txBody>
          </p:sp>
          <p:sp>
            <p:nvSpPr>
              <p:cNvPr id="231" name="Google Shape;231;g13633661c5a_2_98"/>
              <p:cNvSpPr txBox="1"/>
              <p:nvPr/>
            </p:nvSpPr>
            <p:spPr>
              <a:xfrm>
                <a:off x="1910225" y="1600637"/>
                <a:ext cx="2169300" cy="241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0353F"/>
                    </a:solidFill>
                    <a:latin typeface="Libre Franklin"/>
                    <a:ea typeface="Libre Franklin"/>
                    <a:cs typeface="Libre Franklin"/>
                    <a:sym typeface="Libre Franklin"/>
                  </a:rPr>
                  <a:t>NEVER CONTACTED</a:t>
                </a:r>
                <a:endParaRPr b="0" i="0" sz="1400" u="none" cap="none" strike="noStrike">
                  <a:solidFill>
                    <a:srgbClr val="000000"/>
                  </a:solidFill>
                  <a:latin typeface="Arial"/>
                  <a:ea typeface="Arial"/>
                  <a:cs typeface="Arial"/>
                  <a:sym typeface="Arial"/>
                </a:endParaRPr>
              </a:p>
            </p:txBody>
          </p:sp>
        </p:grpSp>
        <p:sp>
          <p:nvSpPr>
            <p:cNvPr id="232" name="Google Shape;232;g13633661c5a_2_98"/>
            <p:cNvSpPr/>
            <p:nvPr/>
          </p:nvSpPr>
          <p:spPr>
            <a:xfrm>
              <a:off x="1174451" y="3029632"/>
              <a:ext cx="2205714" cy="702967"/>
            </a:xfrm>
            <a:prstGeom prst="rect">
              <a:avLst/>
            </a:prstGeom>
            <a:gradFill>
              <a:gsLst>
                <a:gs pos="0">
                  <a:srgbClr val="85E0E7"/>
                </a:gs>
                <a:gs pos="54000">
                  <a:srgbClr val="85E0E7"/>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nvGrpSpPr>
            <p:cNvPr id="233" name="Google Shape;233;g13633661c5a_2_98"/>
            <p:cNvGrpSpPr/>
            <p:nvPr/>
          </p:nvGrpSpPr>
          <p:grpSpPr>
            <a:xfrm>
              <a:off x="1624976" y="2998652"/>
              <a:ext cx="1396014" cy="681976"/>
              <a:chOff x="-1291695" y="73936"/>
              <a:chExt cx="1566300" cy="765164"/>
            </a:xfrm>
          </p:grpSpPr>
          <p:sp>
            <p:nvSpPr>
              <p:cNvPr id="234" name="Google Shape;234;g13633661c5a_2_98"/>
              <p:cNvSpPr txBox="1"/>
              <p:nvPr/>
            </p:nvSpPr>
            <p:spPr>
              <a:xfrm>
                <a:off x="-1270381" y="73936"/>
                <a:ext cx="1351800" cy="55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Libre Franklin"/>
                    <a:ea typeface="Libre Franklin"/>
                    <a:cs typeface="Libre Franklin"/>
                    <a:sym typeface="Libre Franklin"/>
                  </a:rPr>
                  <a:t>11.7%</a:t>
                </a:r>
                <a:endParaRPr b="0" i="0" sz="1400" u="none" cap="none" strike="noStrike">
                  <a:solidFill>
                    <a:srgbClr val="000000"/>
                  </a:solidFill>
                  <a:latin typeface="Arial"/>
                  <a:ea typeface="Arial"/>
                  <a:cs typeface="Arial"/>
                  <a:sym typeface="Arial"/>
                </a:endParaRPr>
              </a:p>
            </p:txBody>
          </p:sp>
          <p:sp>
            <p:nvSpPr>
              <p:cNvPr id="235" name="Google Shape;235;g13633661c5a_2_98"/>
              <p:cNvSpPr txBox="1"/>
              <p:nvPr/>
            </p:nvSpPr>
            <p:spPr>
              <a:xfrm>
                <a:off x="-1291695" y="562800"/>
                <a:ext cx="1566300" cy="27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Libre Franklin"/>
                    <a:ea typeface="Libre Franklin"/>
                    <a:cs typeface="Libre Franklin"/>
                    <a:sym typeface="Libre Franklin"/>
                  </a:rPr>
                  <a:t>SUBSCRIBED</a:t>
                </a:r>
                <a:endParaRPr b="0" i="0" sz="1400" u="none" cap="none" strike="noStrike">
                  <a:solidFill>
                    <a:srgbClr val="000000"/>
                  </a:solidFill>
                  <a:latin typeface="Arial"/>
                  <a:ea typeface="Arial"/>
                  <a:cs typeface="Arial"/>
                  <a:sym typeface="Arial"/>
                </a:endParaRPr>
              </a:p>
            </p:txBody>
          </p:sp>
        </p:grpSp>
        <p:grpSp>
          <p:nvGrpSpPr>
            <p:cNvPr id="236" name="Google Shape;236;g13633661c5a_2_98"/>
            <p:cNvGrpSpPr/>
            <p:nvPr/>
          </p:nvGrpSpPr>
          <p:grpSpPr>
            <a:xfrm>
              <a:off x="863413" y="2384942"/>
              <a:ext cx="3329497" cy="1340105"/>
              <a:chOff x="863413" y="2384942"/>
              <a:chExt cx="3329497" cy="1340105"/>
            </a:xfrm>
          </p:grpSpPr>
          <p:sp>
            <p:nvSpPr>
              <p:cNvPr id="237" name="Google Shape;237;g13633661c5a_2_98"/>
              <p:cNvSpPr/>
              <p:nvPr/>
            </p:nvSpPr>
            <p:spPr>
              <a:xfrm>
                <a:off x="863413" y="3022080"/>
                <a:ext cx="702967" cy="702967"/>
              </a:xfrm>
              <a:prstGeom prst="ellipse">
                <a:avLst/>
              </a:prstGeom>
              <a:solidFill>
                <a:srgbClr val="43CD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nvGrpSpPr>
              <p:cNvPr id="238" name="Google Shape;238;g13633661c5a_2_98"/>
              <p:cNvGrpSpPr/>
              <p:nvPr/>
            </p:nvGrpSpPr>
            <p:grpSpPr>
              <a:xfrm>
                <a:off x="1030188" y="2384942"/>
                <a:ext cx="3162722" cy="1076437"/>
                <a:chOff x="-10658838" y="2330451"/>
                <a:chExt cx="16323038" cy="5555591"/>
              </a:xfrm>
            </p:grpSpPr>
            <p:sp>
              <p:nvSpPr>
                <p:cNvPr id="239" name="Google Shape;239;g13633661c5a_2_98"/>
                <p:cNvSpPr/>
                <p:nvPr/>
              </p:nvSpPr>
              <p:spPr>
                <a:xfrm>
                  <a:off x="-10658838" y="6979579"/>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sp>
              <p:nvSpPr>
                <p:cNvPr id="240" name="Google Shape;240;g13633661c5a_2_98"/>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sp>
              <p:nvSpPr>
                <p:cNvPr id="241" name="Google Shape;241;g13633661c5a_2_98"/>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grpSp>
        </p:grpSp>
      </p:grpSp>
      <p:sp>
        <p:nvSpPr>
          <p:cNvPr id="242" name="Google Shape;242;g13633661c5a_2_98"/>
          <p:cNvSpPr/>
          <p:nvPr/>
        </p:nvSpPr>
        <p:spPr>
          <a:xfrm>
            <a:off x="3378097" y="1699949"/>
            <a:ext cx="8072163" cy="3718716"/>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Term deposits are one of the major income sources of a bank. These days, selling deposits through telemarketing is still the main of various plans to reach out to the clients. However, the bank still needs to pay attention to the effectiveness of the direct campaign considering the high cost and the time it takes. Based on previous campaign data of 45,211 clients, </a:t>
            </a:r>
            <a:r>
              <a:rPr b="1" i="0" lang="en-US" sz="1800" u="none" cap="none" strike="noStrike">
                <a:solidFill>
                  <a:srgbClr val="000000"/>
                </a:solidFill>
                <a:latin typeface="Dosis"/>
                <a:ea typeface="Dosis"/>
                <a:cs typeface="Dosis"/>
                <a:sym typeface="Dosis"/>
              </a:rPr>
              <a:t>only 11.7% of them actually subscribed to a term deposit</a:t>
            </a:r>
            <a:r>
              <a:rPr b="0" i="0" lang="en-US" sz="1800" u="none" cap="none" strike="noStrike">
                <a:solidFill>
                  <a:srgbClr val="000000"/>
                </a:solidFill>
                <a:latin typeface="Dosis"/>
                <a:ea typeface="Dosis"/>
                <a:cs typeface="Dosis"/>
                <a:sym typeface="Dosis"/>
              </a:rPr>
              <a:t>. Despite the fact that </a:t>
            </a:r>
            <a:r>
              <a:rPr b="1" i="0" lang="en-US" sz="1800" u="none" cap="none" strike="noStrike">
                <a:solidFill>
                  <a:srgbClr val="000000"/>
                </a:solidFill>
                <a:latin typeface="Dosis"/>
                <a:ea typeface="Dosis"/>
                <a:cs typeface="Dosis"/>
                <a:sym typeface="Dosis"/>
              </a:rPr>
              <a:t>36,959 clients were never contacted</a:t>
            </a:r>
            <a:r>
              <a:rPr b="0" i="0" lang="en-US" sz="1800" u="none" cap="none" strike="noStrike">
                <a:solidFill>
                  <a:srgbClr val="000000"/>
                </a:solidFill>
                <a:latin typeface="Dosis"/>
                <a:ea typeface="Dosis"/>
                <a:cs typeface="Dosis"/>
                <a:sym typeface="Dosis"/>
              </a:rPr>
              <a:t>. Therefore, determining the right potential depositors needs to be done to save resources. Meanwhile, we also need to review the efficiency and effectiveness of telemarketing as a direct campaign method.</a:t>
            </a:r>
            <a:endParaRPr b="0" i="0" sz="1800" u="none" cap="none" strike="noStrike">
              <a:solidFill>
                <a:schemeClr val="lt1"/>
              </a:solidFill>
              <a:latin typeface="Libre Franklin"/>
              <a:ea typeface="Libre Franklin"/>
              <a:cs typeface="Libre Franklin"/>
              <a:sym typeface="Libre Franklin"/>
            </a:endParaRPr>
          </a:p>
        </p:txBody>
      </p:sp>
      <p:sp>
        <p:nvSpPr>
          <p:cNvPr id="243" name="Google Shape;243;g13633661c5a_2_98"/>
          <p:cNvSpPr txBox="1"/>
          <p:nvPr/>
        </p:nvSpPr>
        <p:spPr>
          <a:xfrm>
            <a:off x="5540643" y="1139045"/>
            <a:ext cx="5801268"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Bookman Old Style"/>
                <a:ea typeface="Bookman Old Style"/>
                <a:cs typeface="Bookman Old Style"/>
                <a:sym typeface="Bookman Old Style"/>
              </a:rPr>
              <a:t>Banking Marketing Targets</a:t>
            </a:r>
            <a:endParaRPr b="0" i="0" sz="1400" u="none" cap="none" strike="noStrike">
              <a:solidFill>
                <a:srgbClr val="000000"/>
              </a:solidFill>
              <a:latin typeface="Arial"/>
              <a:ea typeface="Arial"/>
              <a:cs typeface="Arial"/>
              <a:sym typeface="Arial"/>
            </a:endParaRPr>
          </a:p>
        </p:txBody>
      </p:sp>
      <p:pic>
        <p:nvPicPr>
          <p:cNvPr descr="Speaker Phone" id="244" name="Google Shape;244;g13633661c5a_2_98"/>
          <p:cNvPicPr preferRelativeResize="0"/>
          <p:nvPr/>
        </p:nvPicPr>
        <p:blipFill rotWithShape="1">
          <a:blip r:embed="rId3">
            <a:alphaModFix/>
          </a:blip>
          <a:srcRect b="0" l="0" r="0" t="0"/>
          <a:stretch/>
        </p:blipFill>
        <p:spPr>
          <a:xfrm>
            <a:off x="789767" y="4193946"/>
            <a:ext cx="657853" cy="657853"/>
          </a:xfrm>
          <a:prstGeom prst="rect">
            <a:avLst/>
          </a:prstGeom>
          <a:noFill/>
          <a:ln>
            <a:noFill/>
          </a:ln>
        </p:spPr>
      </p:pic>
      <p:sp>
        <p:nvSpPr>
          <p:cNvPr id="245" name="Google Shape;245;g13633661c5a_2_98"/>
          <p:cNvSpPr/>
          <p:nvPr/>
        </p:nvSpPr>
        <p:spPr>
          <a:xfrm>
            <a:off x="886800" y="1330225"/>
            <a:ext cx="2491200" cy="65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 name="Google Shape;246;g13633661c5a_2_98"/>
          <p:cNvGrpSpPr/>
          <p:nvPr/>
        </p:nvGrpSpPr>
        <p:grpSpPr>
          <a:xfrm>
            <a:off x="439718" y="6050812"/>
            <a:ext cx="981977" cy="658853"/>
            <a:chOff x="5442756" y="2479683"/>
            <a:chExt cx="1306515" cy="876600"/>
          </a:xfrm>
        </p:grpSpPr>
        <p:sp>
          <p:nvSpPr>
            <p:cNvPr id="247" name="Google Shape;247;g13633661c5a_2_98"/>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48" name="Google Shape;248;g13633661c5a_2_98"/>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49" name="Google Shape;249;g13633661c5a_2_98"/>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250" name="Google Shape;250;g13633661c5a_2_98"/>
            <p:cNvPicPr preferRelativeResize="0"/>
            <p:nvPr/>
          </p:nvPicPr>
          <p:blipFill rotWithShape="1">
            <a:blip r:embed="rId4">
              <a:alphaModFix/>
            </a:blip>
            <a:srcRect b="0" l="0" r="0" t="0"/>
            <a:stretch/>
          </p:blipFill>
          <p:spPr>
            <a:xfrm>
              <a:off x="5567216" y="2479683"/>
              <a:ext cx="914400" cy="85767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g13633661c5a_2_132"/>
          <p:cNvSpPr/>
          <p:nvPr/>
        </p:nvSpPr>
        <p:spPr>
          <a:xfrm>
            <a:off x="0"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cxnSp>
        <p:nvCxnSpPr>
          <p:cNvPr id="256" name="Google Shape;256;g13633661c5a_2_132"/>
          <p:cNvCxnSpPr/>
          <p:nvPr/>
        </p:nvCxnSpPr>
        <p:spPr>
          <a:xfrm>
            <a:off x="5427754" y="4498925"/>
            <a:ext cx="5636100" cy="0"/>
          </a:xfrm>
          <a:prstGeom prst="straightConnector1">
            <a:avLst/>
          </a:prstGeom>
          <a:noFill/>
          <a:ln cap="flat" cmpd="sng" w="12700">
            <a:solidFill>
              <a:srgbClr val="3F3F3F"/>
            </a:solidFill>
            <a:prstDash val="solid"/>
            <a:round/>
            <a:headEnd len="sm" w="sm" type="none"/>
            <a:tailEnd len="sm" w="sm" type="none"/>
          </a:ln>
        </p:spPr>
      </p:cxnSp>
      <p:sp>
        <p:nvSpPr>
          <p:cNvPr id="257" name="Google Shape;257;g13633661c5a_2_132"/>
          <p:cNvSpPr/>
          <p:nvPr/>
        </p:nvSpPr>
        <p:spPr>
          <a:xfrm>
            <a:off x="0" y="6342482"/>
            <a:ext cx="12192000" cy="515400"/>
          </a:xfrm>
          <a:prstGeom prst="rect">
            <a:avLst/>
          </a:pr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58" name="Google Shape;258;g13633661c5a_2_132"/>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259" name="Google Shape;259;g13633661c5a_2_132"/>
          <p:cNvSpPr txBox="1"/>
          <p:nvPr/>
        </p:nvSpPr>
        <p:spPr>
          <a:xfrm>
            <a:off x="11907454" y="6477839"/>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3</a:t>
            </a:r>
            <a:endParaRPr b="0" i="0" sz="1400" u="none" cap="none" strike="noStrike">
              <a:solidFill>
                <a:srgbClr val="000000"/>
              </a:solidFill>
              <a:latin typeface="Arial"/>
              <a:ea typeface="Arial"/>
              <a:cs typeface="Arial"/>
              <a:sym typeface="Arial"/>
            </a:endParaRPr>
          </a:p>
        </p:txBody>
      </p:sp>
      <p:sp>
        <p:nvSpPr>
          <p:cNvPr id="260" name="Google Shape;260;g13633661c5a_2_132"/>
          <p:cNvSpPr txBox="1"/>
          <p:nvPr/>
        </p:nvSpPr>
        <p:spPr>
          <a:xfrm>
            <a:off x="381000" y="6342482"/>
            <a:ext cx="6915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F2229"/>
                </a:solidFill>
                <a:latin typeface="Libre Franklin"/>
                <a:ea typeface="Libre Franklin"/>
                <a:cs typeface="Libre Franklin"/>
                <a:sym typeface="Libre Franklin"/>
              </a:rPr>
              <a:t>Your logo</a:t>
            </a:r>
            <a:endParaRPr b="0" i="0" sz="1400" u="none" cap="none" strike="noStrike">
              <a:solidFill>
                <a:srgbClr val="000000"/>
              </a:solidFill>
              <a:latin typeface="Arial"/>
              <a:ea typeface="Arial"/>
              <a:cs typeface="Arial"/>
              <a:sym typeface="Arial"/>
            </a:endParaRPr>
          </a:p>
        </p:txBody>
      </p:sp>
      <p:sp>
        <p:nvSpPr>
          <p:cNvPr id="261" name="Google Shape;261;g13633661c5a_2_132"/>
          <p:cNvSpPr/>
          <p:nvPr/>
        </p:nvSpPr>
        <p:spPr>
          <a:xfrm>
            <a:off x="5326912" y="4391246"/>
            <a:ext cx="5890500" cy="297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62" name="Google Shape;262;g13633661c5a_2_132"/>
          <p:cNvSpPr txBox="1"/>
          <p:nvPr/>
        </p:nvSpPr>
        <p:spPr>
          <a:xfrm>
            <a:off x="3000375" y="2470175"/>
            <a:ext cx="76710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198A3"/>
                </a:solidFill>
                <a:latin typeface="Montserrat"/>
                <a:ea typeface="Montserrat"/>
                <a:cs typeface="Montserrat"/>
                <a:sym typeface="Montserrat"/>
              </a:rPr>
              <a:t>Objectives</a:t>
            </a:r>
            <a:endParaRPr b="0" i="0" sz="1800" u="none" cap="none" strike="noStrike">
              <a:solidFill>
                <a:schemeClr val="dk1"/>
              </a:solidFill>
              <a:latin typeface="Libre Franklin"/>
              <a:ea typeface="Libre Franklin"/>
              <a:cs typeface="Libre Franklin"/>
              <a:sym typeface="Libre Franklin"/>
            </a:endParaRPr>
          </a:p>
          <a:p>
            <a:pPr indent="-228600" lvl="0" marL="228600" marR="0" rtl="0" algn="l">
              <a:lnSpc>
                <a:spcPct val="100000"/>
              </a:lnSpc>
              <a:spcBef>
                <a:spcPts val="0"/>
              </a:spcBef>
              <a:spcAft>
                <a:spcPts val="0"/>
              </a:spcAft>
              <a:buClr>
                <a:schemeClr val="dk1"/>
              </a:buClr>
              <a:buSzPts val="1800"/>
              <a:buFont typeface="Arial"/>
              <a:buChar char="•"/>
            </a:pPr>
            <a:r>
              <a:rPr b="0" i="0" lang="en-US" sz="1800" u="none" cap="none" strike="noStrike">
                <a:solidFill>
                  <a:srgbClr val="000000"/>
                </a:solidFill>
                <a:latin typeface="Dosis"/>
                <a:ea typeface="Dosis"/>
                <a:cs typeface="Dosis"/>
                <a:sym typeface="Dosis"/>
              </a:rPr>
              <a:t>Predict the potential depositor by classifying them (based on their background and financial history)</a:t>
            </a:r>
            <a:endParaRPr b="0" i="0" sz="1800" u="none" cap="none" strike="noStrike">
              <a:solidFill>
                <a:srgbClr val="000000"/>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Dosis"/>
              <a:ea typeface="Dosis"/>
              <a:cs typeface="Dosis"/>
              <a:sym typeface="Dosis"/>
            </a:endParaRPr>
          </a:p>
          <a:p>
            <a:pPr indent="-228600" lvl="0" marL="228600" marR="0" rtl="0" algn="l">
              <a:lnSpc>
                <a:spcPct val="100000"/>
              </a:lnSpc>
              <a:spcBef>
                <a:spcPts val="0"/>
              </a:spcBef>
              <a:spcAft>
                <a:spcPts val="0"/>
              </a:spcAft>
              <a:buClr>
                <a:schemeClr val="dk1"/>
              </a:buClr>
              <a:buSzPts val="1800"/>
              <a:buFont typeface="Arial"/>
              <a:buChar char="•"/>
            </a:pPr>
            <a:r>
              <a:rPr b="0" i="0" lang="en-US" sz="1800" u="none" cap="none" strike="noStrike">
                <a:solidFill>
                  <a:srgbClr val="000000"/>
                </a:solidFill>
                <a:latin typeface="Dosis"/>
                <a:ea typeface="Dosis"/>
                <a:cs typeface="Dosis"/>
                <a:sym typeface="Dosis"/>
              </a:rPr>
              <a:t>Find out the success rate of telemarketing as direct campaign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sp>
        <p:nvSpPr>
          <p:cNvPr id="263" name="Google Shape;263;g13633661c5a_2_132"/>
          <p:cNvSpPr txBox="1"/>
          <p:nvPr/>
        </p:nvSpPr>
        <p:spPr>
          <a:xfrm>
            <a:off x="1891850" y="1022375"/>
            <a:ext cx="57495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198A3"/>
                </a:solidFill>
                <a:latin typeface="Montserrat"/>
                <a:ea typeface="Montserrat"/>
                <a:cs typeface="Montserrat"/>
                <a:sym typeface="Montserrat"/>
              </a:rPr>
              <a:t>Goal</a:t>
            </a:r>
            <a:endParaRPr b="0" i="0" sz="18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Increase the efficiency and effectiveness of direct campaign</a:t>
            </a:r>
            <a:endParaRPr b="0" i="0" sz="18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sp>
        <p:nvSpPr>
          <p:cNvPr id="264" name="Google Shape;264;g13633661c5a_2_132"/>
          <p:cNvSpPr txBox="1"/>
          <p:nvPr/>
        </p:nvSpPr>
        <p:spPr>
          <a:xfrm>
            <a:off x="4236450" y="4485750"/>
            <a:ext cx="48318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198A3"/>
                </a:solidFill>
                <a:latin typeface="Montserrat"/>
                <a:ea typeface="Montserrat"/>
                <a:cs typeface="Montserrat"/>
                <a:sym typeface="Montserrat"/>
              </a:rPr>
              <a:t>Business Metric</a:t>
            </a:r>
            <a:endParaRPr b="0" i="0" sz="18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Conversion Rate</a:t>
            </a:r>
            <a:endParaRPr b="0" i="0" sz="1800" u="none" cap="none" strike="noStrike">
              <a:solidFill>
                <a:schemeClr val="dk1"/>
              </a:solidFill>
              <a:latin typeface="Libre Franklin"/>
              <a:ea typeface="Libre Franklin"/>
              <a:cs typeface="Libre Franklin"/>
              <a:sym typeface="Libre Franklin"/>
            </a:endParaRPr>
          </a:p>
        </p:txBody>
      </p:sp>
      <p:pic>
        <p:nvPicPr>
          <p:cNvPr id="265" name="Google Shape;265;g13633661c5a_2_132"/>
          <p:cNvPicPr preferRelativeResize="0"/>
          <p:nvPr/>
        </p:nvPicPr>
        <p:blipFill rotWithShape="1">
          <a:blip r:embed="rId3">
            <a:alphaModFix/>
          </a:blip>
          <a:srcRect b="0" l="0" r="0" t="0"/>
          <a:stretch/>
        </p:blipFill>
        <p:spPr>
          <a:xfrm>
            <a:off x="0" y="2470175"/>
            <a:ext cx="2944194" cy="515400"/>
          </a:xfrm>
          <a:prstGeom prst="rect">
            <a:avLst/>
          </a:prstGeom>
          <a:noFill/>
          <a:ln>
            <a:noFill/>
          </a:ln>
        </p:spPr>
      </p:pic>
      <p:pic>
        <p:nvPicPr>
          <p:cNvPr id="266" name="Google Shape;266;g13633661c5a_2_132"/>
          <p:cNvPicPr preferRelativeResize="0"/>
          <p:nvPr/>
        </p:nvPicPr>
        <p:blipFill rotWithShape="1">
          <a:blip r:embed="rId3">
            <a:alphaModFix/>
          </a:blip>
          <a:srcRect b="0" l="35745" r="0" t="0"/>
          <a:stretch/>
        </p:blipFill>
        <p:spPr>
          <a:xfrm>
            <a:off x="0" y="1022375"/>
            <a:ext cx="1891850" cy="515400"/>
          </a:xfrm>
          <a:prstGeom prst="rect">
            <a:avLst/>
          </a:prstGeom>
          <a:noFill/>
          <a:ln>
            <a:noFill/>
          </a:ln>
        </p:spPr>
      </p:pic>
      <p:pic>
        <p:nvPicPr>
          <p:cNvPr id="267" name="Google Shape;267;g13633661c5a_2_132"/>
          <p:cNvPicPr preferRelativeResize="0"/>
          <p:nvPr/>
        </p:nvPicPr>
        <p:blipFill rotWithShape="1">
          <a:blip r:embed="rId4">
            <a:alphaModFix/>
          </a:blip>
          <a:srcRect b="0" l="20961" r="0" t="0"/>
          <a:stretch/>
        </p:blipFill>
        <p:spPr>
          <a:xfrm>
            <a:off x="2" y="4498925"/>
            <a:ext cx="4160250" cy="515400"/>
          </a:xfrm>
          <a:prstGeom prst="rect">
            <a:avLst/>
          </a:prstGeom>
          <a:noFill/>
          <a:ln>
            <a:noFill/>
          </a:ln>
        </p:spPr>
      </p:pic>
      <p:sp>
        <p:nvSpPr>
          <p:cNvPr id="268" name="Google Shape;268;g13633661c5a_2_132"/>
          <p:cNvSpPr/>
          <p:nvPr/>
        </p:nvSpPr>
        <p:spPr>
          <a:xfrm>
            <a:off x="1431375" y="1095275"/>
            <a:ext cx="369600" cy="369600"/>
          </a:xfrm>
          <a:prstGeom prst="donut">
            <a:avLst>
              <a:gd fmla="val 25000" name="adj"/>
            </a:avLst>
          </a:prstGeom>
          <a:solidFill>
            <a:srgbClr val="CFCF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13633661c5a_2_132"/>
          <p:cNvSpPr/>
          <p:nvPr/>
        </p:nvSpPr>
        <p:spPr>
          <a:xfrm>
            <a:off x="2485375" y="2543075"/>
            <a:ext cx="369600" cy="369600"/>
          </a:xfrm>
          <a:prstGeom prst="donut">
            <a:avLst>
              <a:gd fmla="val 25000" name="adj"/>
            </a:avLst>
          </a:prstGeom>
          <a:solidFill>
            <a:srgbClr val="CFCF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13633661c5a_2_132"/>
          <p:cNvSpPr/>
          <p:nvPr/>
        </p:nvSpPr>
        <p:spPr>
          <a:xfrm>
            <a:off x="3716725" y="4571825"/>
            <a:ext cx="369600" cy="369600"/>
          </a:xfrm>
          <a:prstGeom prst="donut">
            <a:avLst>
              <a:gd fmla="val 25000" name="adj"/>
            </a:avLst>
          </a:prstGeom>
          <a:solidFill>
            <a:srgbClr val="CFCFC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g13633661c5a_2_132"/>
          <p:cNvGrpSpPr/>
          <p:nvPr/>
        </p:nvGrpSpPr>
        <p:grpSpPr>
          <a:xfrm>
            <a:off x="439718" y="6050812"/>
            <a:ext cx="981977" cy="658853"/>
            <a:chOff x="5442756" y="2479683"/>
            <a:chExt cx="1306515" cy="876600"/>
          </a:xfrm>
        </p:grpSpPr>
        <p:sp>
          <p:nvSpPr>
            <p:cNvPr id="272" name="Google Shape;272;g13633661c5a_2_132"/>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73" name="Google Shape;273;g13633661c5a_2_132"/>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74" name="Google Shape;274;g13633661c5a_2_132"/>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275" name="Google Shape;275;g13633661c5a_2_132"/>
            <p:cNvPicPr preferRelativeResize="0"/>
            <p:nvPr/>
          </p:nvPicPr>
          <p:blipFill rotWithShape="1">
            <a:blip r:embed="rId5">
              <a:alphaModFix/>
            </a:blip>
            <a:srcRect b="0" l="0" r="0" t="0"/>
            <a:stretch/>
          </p:blipFill>
          <p:spPr>
            <a:xfrm>
              <a:off x="5567216" y="2479683"/>
              <a:ext cx="914400" cy="85767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g13633661c5a_2_151"/>
          <p:cNvSpPr/>
          <p:nvPr/>
        </p:nvSpPr>
        <p:spPr>
          <a:xfrm>
            <a:off x="0" y="1"/>
            <a:ext cx="12192001"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cxnSp>
        <p:nvCxnSpPr>
          <p:cNvPr id="281" name="Google Shape;281;g13633661c5a_2_151"/>
          <p:cNvCxnSpPr/>
          <p:nvPr/>
        </p:nvCxnSpPr>
        <p:spPr>
          <a:xfrm>
            <a:off x="5427754" y="4498925"/>
            <a:ext cx="5636107" cy="0"/>
          </a:xfrm>
          <a:prstGeom prst="straightConnector1">
            <a:avLst/>
          </a:prstGeom>
          <a:noFill/>
          <a:ln cap="flat" cmpd="sng" w="12700">
            <a:solidFill>
              <a:srgbClr val="3F3F3F"/>
            </a:solidFill>
            <a:prstDash val="solid"/>
            <a:round/>
            <a:headEnd len="sm" w="sm" type="none"/>
            <a:tailEnd len="sm" w="sm" type="none"/>
          </a:ln>
        </p:spPr>
      </p:cxnSp>
      <p:sp>
        <p:nvSpPr>
          <p:cNvPr id="282" name="Google Shape;282;g13633661c5a_2_151"/>
          <p:cNvSpPr/>
          <p:nvPr/>
        </p:nvSpPr>
        <p:spPr>
          <a:xfrm>
            <a:off x="0" y="6342482"/>
            <a:ext cx="12192000" cy="515518"/>
          </a:xfrm>
          <a:prstGeom prst="rect">
            <a:avLst/>
          </a:pr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83" name="Google Shape;283;g13633661c5a_2_151"/>
          <p:cNvSpPr/>
          <p:nvPr/>
        </p:nvSpPr>
        <p:spPr>
          <a:xfrm rot="2700000">
            <a:off x="11788943" y="6330133"/>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284" name="Google Shape;284;g13633661c5a_2_151"/>
          <p:cNvSpPr txBox="1"/>
          <p:nvPr/>
        </p:nvSpPr>
        <p:spPr>
          <a:xfrm>
            <a:off x="11907454" y="6477839"/>
            <a:ext cx="2904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4</a:t>
            </a:r>
            <a:endParaRPr b="0" i="0" sz="1400" u="none" cap="none" strike="noStrike">
              <a:solidFill>
                <a:srgbClr val="000000"/>
              </a:solidFill>
              <a:latin typeface="Arial"/>
              <a:ea typeface="Arial"/>
              <a:cs typeface="Arial"/>
              <a:sym typeface="Arial"/>
            </a:endParaRPr>
          </a:p>
        </p:txBody>
      </p:sp>
      <p:sp>
        <p:nvSpPr>
          <p:cNvPr id="285" name="Google Shape;285;g13633661c5a_2_151"/>
          <p:cNvSpPr txBox="1"/>
          <p:nvPr/>
        </p:nvSpPr>
        <p:spPr>
          <a:xfrm>
            <a:off x="381000" y="6342482"/>
            <a:ext cx="691536"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F2229"/>
                </a:solidFill>
                <a:latin typeface="Libre Franklin"/>
                <a:ea typeface="Libre Franklin"/>
                <a:cs typeface="Libre Franklin"/>
                <a:sym typeface="Libre Franklin"/>
              </a:rPr>
              <a:t>Your logo</a:t>
            </a:r>
            <a:endParaRPr b="0" i="0" sz="1400" u="none" cap="none" strike="noStrike">
              <a:solidFill>
                <a:srgbClr val="000000"/>
              </a:solidFill>
              <a:latin typeface="Arial"/>
              <a:ea typeface="Arial"/>
              <a:cs typeface="Arial"/>
              <a:sym typeface="Arial"/>
            </a:endParaRPr>
          </a:p>
        </p:txBody>
      </p:sp>
      <p:sp>
        <p:nvSpPr>
          <p:cNvPr id="286" name="Google Shape;286;g13633661c5a_2_151"/>
          <p:cNvSpPr/>
          <p:nvPr/>
        </p:nvSpPr>
        <p:spPr>
          <a:xfrm>
            <a:off x="5326912" y="4391246"/>
            <a:ext cx="5890437" cy="29771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87" name="Google Shape;287;g13633661c5a_2_151"/>
          <p:cNvSpPr txBox="1"/>
          <p:nvPr>
            <p:ph type="ctrTitle"/>
          </p:nvPr>
        </p:nvSpPr>
        <p:spPr>
          <a:xfrm>
            <a:off x="4843325" y="2742075"/>
            <a:ext cx="6050400" cy="356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8000"/>
              <a:buNone/>
            </a:pPr>
            <a:r>
              <a:rPr b="1" lang="en-US" sz="6300"/>
              <a:t>Exploratory</a:t>
            </a:r>
            <a:endParaRPr b="1" sz="6300"/>
          </a:p>
          <a:p>
            <a:pPr indent="0" lvl="0" marL="0" rtl="0" algn="l">
              <a:lnSpc>
                <a:spcPct val="90000"/>
              </a:lnSpc>
              <a:spcBef>
                <a:spcPts val="0"/>
              </a:spcBef>
              <a:spcAft>
                <a:spcPts val="0"/>
              </a:spcAft>
              <a:buSzPts val="8000"/>
              <a:buNone/>
            </a:pPr>
            <a:r>
              <a:rPr b="1" lang="en-US" sz="6300"/>
              <a:t>Data Analysis</a:t>
            </a:r>
            <a:endParaRPr b="1" sz="6300"/>
          </a:p>
        </p:txBody>
      </p:sp>
      <p:pic>
        <p:nvPicPr>
          <p:cNvPr id="288" name="Google Shape;288;g13633661c5a_2_151"/>
          <p:cNvPicPr preferRelativeResize="0"/>
          <p:nvPr/>
        </p:nvPicPr>
        <p:blipFill rotWithShape="1">
          <a:blip r:embed="rId3">
            <a:alphaModFix/>
          </a:blip>
          <a:srcRect b="0" l="3101" r="50126" t="0"/>
          <a:stretch/>
        </p:blipFill>
        <p:spPr>
          <a:xfrm>
            <a:off x="0" y="0"/>
            <a:ext cx="481137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3633661c5a_2_163"/>
          <p:cNvSpPr/>
          <p:nvPr/>
        </p:nvSpPr>
        <p:spPr>
          <a:xfrm flipH="1" rot="10800000">
            <a:off x="5773825" y="2568275"/>
            <a:ext cx="2008500" cy="533700"/>
          </a:xfrm>
          <a:prstGeom prst="foldedCorner">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3633661c5a_2_163"/>
          <p:cNvSpPr/>
          <p:nvPr/>
        </p:nvSpPr>
        <p:spPr>
          <a:xfrm flipH="1" rot="10800000">
            <a:off x="3204863" y="2544025"/>
            <a:ext cx="2008500" cy="3422400"/>
          </a:xfrm>
          <a:prstGeom prst="foldedCorner">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3633661c5a_2_163"/>
          <p:cNvSpPr/>
          <p:nvPr/>
        </p:nvSpPr>
        <p:spPr>
          <a:xfrm flipH="1" rot="10800000">
            <a:off x="657225" y="2571725"/>
            <a:ext cx="1987200" cy="3414900"/>
          </a:xfrm>
          <a:prstGeom prst="foldedCorner">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3633661c5a_2_163"/>
          <p:cNvSpPr txBox="1"/>
          <p:nvPr/>
        </p:nvSpPr>
        <p:spPr>
          <a:xfrm>
            <a:off x="3356097" y="2660200"/>
            <a:ext cx="1630200" cy="3238800"/>
          </a:xfrm>
          <a:prstGeom prst="rect">
            <a:avLst/>
          </a:prstGeom>
          <a:noFill/>
          <a:ln>
            <a:noFill/>
          </a:ln>
        </p:spPr>
        <p:txBody>
          <a:bodyPr anchorCtr="0" anchor="t" bIns="45700" lIns="0" spcFirstLastPara="1" rIns="0" wrap="square" tIns="45700">
            <a:noAutofit/>
          </a:bodyPr>
          <a:lstStyle/>
          <a:p>
            <a:pPr indent="-323850" lvl="0" marL="457200" marR="0" rtl="0" algn="l">
              <a:lnSpc>
                <a:spcPct val="175000"/>
              </a:lnSpc>
              <a:spcBef>
                <a:spcPts val="120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Contact</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Day</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Month</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Duration</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Campaign</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pdays</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Previous</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poutcome</a:t>
            </a:r>
            <a:endParaRPr b="0" i="0" sz="1500" u="none" cap="none" strike="noStrike">
              <a:solidFill>
                <a:srgbClr val="3F3F3F"/>
              </a:solidFill>
              <a:latin typeface="Libre Franklin"/>
              <a:ea typeface="Libre Franklin"/>
              <a:cs typeface="Libre Franklin"/>
              <a:sym typeface="Libre Franklin"/>
            </a:endParaRPr>
          </a:p>
        </p:txBody>
      </p:sp>
      <p:sp>
        <p:nvSpPr>
          <p:cNvPr id="297" name="Google Shape;297;g13633661c5a_2_163"/>
          <p:cNvSpPr txBox="1"/>
          <p:nvPr/>
        </p:nvSpPr>
        <p:spPr>
          <a:xfrm>
            <a:off x="711298" y="2632336"/>
            <a:ext cx="1727100" cy="3245700"/>
          </a:xfrm>
          <a:prstGeom prst="rect">
            <a:avLst/>
          </a:prstGeom>
          <a:noFill/>
          <a:ln>
            <a:noFill/>
          </a:ln>
        </p:spPr>
        <p:txBody>
          <a:bodyPr anchorCtr="0" anchor="t" bIns="45700" lIns="0" spcFirstLastPara="1" rIns="0" wrap="square" tIns="45700">
            <a:noAutofit/>
          </a:bodyPr>
          <a:lstStyle/>
          <a:p>
            <a:pPr indent="-323850" lvl="0" marL="457200" marR="0" rtl="0" algn="l">
              <a:lnSpc>
                <a:spcPct val="175000"/>
              </a:lnSpc>
              <a:spcBef>
                <a:spcPts val="120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Age</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Job</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Marital Status</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Education</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Default</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Balance</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Housing</a:t>
            </a:r>
            <a:endParaRPr b="0" i="0" sz="1500" u="none" cap="none" strike="noStrike">
              <a:solidFill>
                <a:srgbClr val="000000"/>
              </a:solidFill>
              <a:latin typeface="Libre Franklin"/>
              <a:ea typeface="Libre Franklin"/>
              <a:cs typeface="Libre Franklin"/>
              <a:sym typeface="Libre Franklin"/>
            </a:endParaRPr>
          </a:p>
          <a:p>
            <a:pPr indent="-323850" lvl="0" marL="457200" marR="0" rtl="0" algn="l">
              <a:lnSpc>
                <a:spcPct val="175000"/>
              </a:lnSpc>
              <a:spcBef>
                <a:spcPts val="0"/>
              </a:spcBef>
              <a:spcAft>
                <a:spcPts val="0"/>
              </a:spcAft>
              <a:buClr>
                <a:srgbClr val="3F3F3F"/>
              </a:buClr>
              <a:buSzPts val="1500"/>
              <a:buFont typeface="Libre Franklin"/>
              <a:buChar char="❏"/>
            </a:pPr>
            <a:r>
              <a:rPr b="0" i="0" lang="en-US" sz="1500" u="none" cap="none" strike="noStrike">
                <a:solidFill>
                  <a:srgbClr val="3F3F3F"/>
                </a:solidFill>
                <a:latin typeface="Libre Franklin"/>
                <a:ea typeface="Libre Franklin"/>
                <a:cs typeface="Libre Franklin"/>
                <a:sym typeface="Libre Franklin"/>
              </a:rPr>
              <a:t>Loan</a:t>
            </a:r>
            <a:endParaRPr b="0" i="0" sz="1500" u="none" cap="none" strike="noStrike">
              <a:solidFill>
                <a:srgbClr val="000000"/>
              </a:solidFill>
              <a:latin typeface="Libre Franklin"/>
              <a:ea typeface="Libre Franklin"/>
              <a:cs typeface="Libre Franklin"/>
              <a:sym typeface="Libre Franklin"/>
            </a:endParaRPr>
          </a:p>
          <a:p>
            <a:pPr indent="-57150" lvl="0" marL="57150" marR="0" rtl="0" algn="l">
              <a:lnSpc>
                <a:spcPct val="110000"/>
              </a:lnSpc>
              <a:spcBef>
                <a:spcPts val="1200"/>
              </a:spcBef>
              <a:spcAft>
                <a:spcPts val="0"/>
              </a:spcAft>
              <a:buClr>
                <a:schemeClr val="accent1"/>
              </a:buClr>
              <a:buSzPts val="1800"/>
              <a:buFont typeface="Calibri"/>
              <a:buNone/>
            </a:pPr>
            <a:r>
              <a:t/>
            </a:r>
            <a:endParaRPr b="0" i="0" sz="1500" u="none" cap="none" strike="noStrike">
              <a:solidFill>
                <a:srgbClr val="3F3F3F"/>
              </a:solidFill>
              <a:latin typeface="Libre Franklin"/>
              <a:ea typeface="Libre Franklin"/>
              <a:cs typeface="Libre Franklin"/>
              <a:sym typeface="Libre Franklin"/>
            </a:endParaRPr>
          </a:p>
          <a:p>
            <a:pPr indent="-57150" lvl="0" marL="57150" marR="0" rtl="0" algn="l">
              <a:lnSpc>
                <a:spcPct val="110000"/>
              </a:lnSpc>
              <a:spcBef>
                <a:spcPts val="1200"/>
              </a:spcBef>
              <a:spcAft>
                <a:spcPts val="0"/>
              </a:spcAft>
              <a:buClr>
                <a:schemeClr val="accent1"/>
              </a:buClr>
              <a:buSzPts val="1800"/>
              <a:buFont typeface="Calibri"/>
              <a:buNone/>
            </a:pPr>
            <a:r>
              <a:t/>
            </a:r>
            <a:endParaRPr b="0" i="0" sz="1500" u="none" cap="none" strike="noStrike">
              <a:solidFill>
                <a:srgbClr val="3F3F3F"/>
              </a:solidFill>
              <a:latin typeface="Libre Franklin"/>
              <a:ea typeface="Libre Franklin"/>
              <a:cs typeface="Libre Franklin"/>
              <a:sym typeface="Libre Franklin"/>
            </a:endParaRPr>
          </a:p>
        </p:txBody>
      </p:sp>
      <p:pic>
        <p:nvPicPr>
          <p:cNvPr id="298" name="Google Shape;298;g13633661c5a_2_163"/>
          <p:cNvPicPr preferRelativeResize="0"/>
          <p:nvPr/>
        </p:nvPicPr>
        <p:blipFill rotWithShape="1">
          <a:blip r:embed="rId3">
            <a:alphaModFix/>
          </a:blip>
          <a:srcRect b="0" l="0" r="0" t="0"/>
          <a:stretch/>
        </p:blipFill>
        <p:spPr>
          <a:xfrm>
            <a:off x="882316" y="908429"/>
            <a:ext cx="1505804" cy="1501289"/>
          </a:xfrm>
          <a:prstGeom prst="rect">
            <a:avLst/>
          </a:prstGeom>
          <a:noFill/>
          <a:ln>
            <a:noFill/>
          </a:ln>
        </p:spPr>
      </p:pic>
      <p:sp>
        <p:nvSpPr>
          <p:cNvPr id="299" name="Google Shape;299;g13633661c5a_2_163"/>
          <p:cNvSpPr txBox="1"/>
          <p:nvPr/>
        </p:nvSpPr>
        <p:spPr>
          <a:xfrm>
            <a:off x="570150" y="2104972"/>
            <a:ext cx="2009400" cy="354600"/>
          </a:xfrm>
          <a:prstGeom prst="rect">
            <a:avLst/>
          </a:prstGeom>
          <a:noFill/>
          <a:ln>
            <a:noFill/>
          </a:ln>
        </p:spPr>
        <p:txBody>
          <a:bodyPr anchorCtr="0" anchor="t" bIns="45700" lIns="0" spcFirstLastPara="1" rIns="0" wrap="square" tIns="45700">
            <a:noAutofit/>
          </a:bodyPr>
          <a:lstStyle/>
          <a:p>
            <a:pPr indent="0" lvl="0" marL="114300" marR="0" rtl="0" algn="ctr">
              <a:lnSpc>
                <a:spcPct val="110000"/>
              </a:lnSpc>
              <a:spcBef>
                <a:spcPts val="1200"/>
              </a:spcBef>
              <a:spcAft>
                <a:spcPts val="0"/>
              </a:spcAft>
              <a:buClr>
                <a:srgbClr val="000000"/>
              </a:buClr>
              <a:buSzPts val="1600"/>
              <a:buFont typeface="Arial"/>
              <a:buNone/>
            </a:pPr>
            <a:r>
              <a:rPr b="1" i="0" lang="en-US" sz="1600" u="none" cap="none" strike="noStrike">
                <a:solidFill>
                  <a:schemeClr val="dk2"/>
                </a:solidFill>
                <a:latin typeface="Libre Franklin"/>
                <a:ea typeface="Libre Franklin"/>
                <a:cs typeface="Libre Franklin"/>
                <a:sym typeface="Libre Franklin"/>
              </a:rPr>
              <a:t>Customer Profile</a:t>
            </a:r>
            <a:endParaRPr b="1" i="0" sz="1600" u="none" cap="none" strike="noStrike">
              <a:solidFill>
                <a:schemeClr val="dk2"/>
              </a:solidFill>
              <a:latin typeface="Libre Franklin"/>
              <a:ea typeface="Libre Franklin"/>
              <a:cs typeface="Libre Franklin"/>
              <a:sym typeface="Libre Franklin"/>
            </a:endParaRPr>
          </a:p>
        </p:txBody>
      </p:sp>
      <p:sp>
        <p:nvSpPr>
          <p:cNvPr id="300" name="Google Shape;300;g13633661c5a_2_163"/>
          <p:cNvSpPr txBox="1"/>
          <p:nvPr/>
        </p:nvSpPr>
        <p:spPr>
          <a:xfrm>
            <a:off x="5773825" y="2663225"/>
            <a:ext cx="1759500" cy="528000"/>
          </a:xfrm>
          <a:prstGeom prst="rect">
            <a:avLst/>
          </a:prstGeom>
          <a:noFill/>
          <a:ln>
            <a:noFill/>
          </a:ln>
        </p:spPr>
        <p:txBody>
          <a:bodyPr anchorCtr="0" anchor="t" bIns="45700" lIns="0" spcFirstLastPara="1" rIns="0" wrap="square" tIns="45700">
            <a:noAutofit/>
          </a:bodyPr>
          <a:lstStyle/>
          <a:p>
            <a:pPr indent="-323850" lvl="0" marL="457200" marR="0" rtl="0" algn="l">
              <a:lnSpc>
                <a:spcPct val="90000"/>
              </a:lnSpc>
              <a:spcBef>
                <a:spcPts val="1200"/>
              </a:spcBef>
              <a:spcAft>
                <a:spcPts val="0"/>
              </a:spcAft>
              <a:buClr>
                <a:schemeClr val="accent1"/>
              </a:buClr>
              <a:buSzPts val="1500"/>
              <a:buFont typeface="Libre Franklin"/>
              <a:buChar char=" "/>
            </a:pPr>
            <a:r>
              <a:rPr b="0" i="0" lang="en-US" sz="1500" u="none" cap="none" strike="noStrike">
                <a:solidFill>
                  <a:srgbClr val="3F3F3F"/>
                </a:solidFill>
                <a:latin typeface="Libre Franklin"/>
                <a:ea typeface="Libre Franklin"/>
                <a:cs typeface="Libre Franklin"/>
                <a:sym typeface="Libre Franklin"/>
              </a:rPr>
              <a:t>Depositor</a:t>
            </a:r>
            <a:endParaRPr b="0" i="0" sz="1500" u="none" cap="none" strike="noStrike">
              <a:solidFill>
                <a:srgbClr val="3F3F3F"/>
              </a:solidFill>
              <a:latin typeface="Libre Franklin"/>
              <a:ea typeface="Libre Franklin"/>
              <a:cs typeface="Libre Franklin"/>
              <a:sym typeface="Libre Franklin"/>
            </a:endParaRPr>
          </a:p>
        </p:txBody>
      </p:sp>
      <p:pic>
        <p:nvPicPr>
          <p:cNvPr id="301" name="Google Shape;301;g13633661c5a_2_163"/>
          <p:cNvPicPr preferRelativeResize="0"/>
          <p:nvPr/>
        </p:nvPicPr>
        <p:blipFill rotWithShape="1">
          <a:blip r:embed="rId4">
            <a:alphaModFix/>
          </a:blip>
          <a:srcRect b="0" l="0" r="0" t="0"/>
          <a:stretch/>
        </p:blipFill>
        <p:spPr>
          <a:xfrm>
            <a:off x="5954274" y="1249702"/>
            <a:ext cx="1505800" cy="1083833"/>
          </a:xfrm>
          <a:prstGeom prst="rect">
            <a:avLst/>
          </a:prstGeom>
          <a:noFill/>
          <a:ln>
            <a:noFill/>
          </a:ln>
        </p:spPr>
      </p:pic>
      <p:sp>
        <p:nvSpPr>
          <p:cNvPr id="302" name="Google Shape;302;g13633661c5a_2_163"/>
          <p:cNvSpPr txBox="1"/>
          <p:nvPr/>
        </p:nvSpPr>
        <p:spPr>
          <a:xfrm>
            <a:off x="6208450" y="2096072"/>
            <a:ext cx="1041900" cy="354600"/>
          </a:xfrm>
          <a:prstGeom prst="rect">
            <a:avLst/>
          </a:prstGeom>
          <a:noFill/>
          <a:ln>
            <a:noFill/>
          </a:ln>
        </p:spPr>
        <p:txBody>
          <a:bodyPr anchorCtr="0" anchor="t" bIns="45700" lIns="0" spcFirstLastPara="1" rIns="0" wrap="square" tIns="45700">
            <a:normAutofit/>
          </a:bodyPr>
          <a:lstStyle/>
          <a:p>
            <a:pPr indent="0" lvl="0" marL="114300" marR="0" rtl="0" algn="l">
              <a:lnSpc>
                <a:spcPct val="110000"/>
              </a:lnSpc>
              <a:spcBef>
                <a:spcPts val="1200"/>
              </a:spcBef>
              <a:spcAft>
                <a:spcPts val="0"/>
              </a:spcAft>
              <a:buClr>
                <a:schemeClr val="accent1"/>
              </a:buClr>
              <a:buSzPts val="1800"/>
              <a:buFont typeface="Calibri"/>
              <a:buNone/>
            </a:pPr>
            <a:r>
              <a:rPr b="1" i="0" lang="en-US" sz="1600" u="none" cap="none" strike="noStrike">
                <a:solidFill>
                  <a:schemeClr val="dk2"/>
                </a:solidFill>
                <a:latin typeface="Libre Franklin"/>
                <a:ea typeface="Libre Franklin"/>
                <a:cs typeface="Libre Franklin"/>
                <a:sym typeface="Libre Franklin"/>
              </a:rPr>
              <a:t>Target</a:t>
            </a:r>
            <a:endParaRPr b="1" i="0" sz="1600" u="none" cap="none" strike="noStrike">
              <a:solidFill>
                <a:schemeClr val="dk2"/>
              </a:solidFill>
              <a:latin typeface="Libre Franklin"/>
              <a:ea typeface="Libre Franklin"/>
              <a:cs typeface="Libre Franklin"/>
              <a:sym typeface="Libre Franklin"/>
            </a:endParaRPr>
          </a:p>
        </p:txBody>
      </p:sp>
      <p:sp>
        <p:nvSpPr>
          <p:cNvPr id="303" name="Google Shape;303;g13633661c5a_2_163"/>
          <p:cNvSpPr txBox="1"/>
          <p:nvPr/>
        </p:nvSpPr>
        <p:spPr>
          <a:xfrm>
            <a:off x="3279896" y="2119343"/>
            <a:ext cx="1630200" cy="528000"/>
          </a:xfrm>
          <a:prstGeom prst="rect">
            <a:avLst/>
          </a:prstGeom>
          <a:noFill/>
          <a:ln>
            <a:noFill/>
          </a:ln>
        </p:spPr>
        <p:txBody>
          <a:bodyPr anchorCtr="0" anchor="t" bIns="45700" lIns="0" spcFirstLastPara="1" rIns="0" wrap="square" tIns="45700">
            <a:normAutofit/>
          </a:bodyPr>
          <a:lstStyle/>
          <a:p>
            <a:pPr indent="-342900" lvl="0" marL="457200" marR="0" rtl="0" algn="l">
              <a:lnSpc>
                <a:spcPct val="110000"/>
              </a:lnSpc>
              <a:spcBef>
                <a:spcPts val="1200"/>
              </a:spcBef>
              <a:spcAft>
                <a:spcPts val="0"/>
              </a:spcAft>
              <a:buClr>
                <a:schemeClr val="accent1"/>
              </a:buClr>
              <a:buSzPts val="1800"/>
              <a:buFont typeface="Calibri"/>
              <a:buChar char=" "/>
            </a:pPr>
            <a:r>
              <a:rPr b="1" i="0" lang="en-US" sz="1600" u="none" cap="none" strike="noStrike">
                <a:solidFill>
                  <a:schemeClr val="dk2"/>
                </a:solidFill>
                <a:latin typeface="Libre Franklin"/>
                <a:ea typeface="Libre Franklin"/>
                <a:cs typeface="Libre Franklin"/>
                <a:sym typeface="Libre Franklin"/>
              </a:rPr>
              <a:t>Feature</a:t>
            </a:r>
            <a:endParaRPr b="1" i="0" sz="1600" u="none" cap="none" strike="noStrike">
              <a:solidFill>
                <a:schemeClr val="dk2"/>
              </a:solidFill>
              <a:latin typeface="Libre Franklin"/>
              <a:ea typeface="Libre Franklin"/>
              <a:cs typeface="Libre Franklin"/>
              <a:sym typeface="Libre Franklin"/>
            </a:endParaRPr>
          </a:p>
        </p:txBody>
      </p:sp>
      <p:pic>
        <p:nvPicPr>
          <p:cNvPr id="304" name="Google Shape;304;g13633661c5a_2_163"/>
          <p:cNvPicPr preferRelativeResize="0"/>
          <p:nvPr/>
        </p:nvPicPr>
        <p:blipFill rotWithShape="1">
          <a:blip r:embed="rId5">
            <a:alphaModFix/>
          </a:blip>
          <a:srcRect b="0" l="0" r="0" t="0"/>
          <a:stretch/>
        </p:blipFill>
        <p:spPr>
          <a:xfrm>
            <a:off x="3569918" y="1200905"/>
            <a:ext cx="1047578" cy="1047578"/>
          </a:xfrm>
          <a:prstGeom prst="rect">
            <a:avLst/>
          </a:prstGeom>
          <a:noFill/>
          <a:ln>
            <a:noFill/>
          </a:ln>
        </p:spPr>
      </p:pic>
      <p:sp>
        <p:nvSpPr>
          <p:cNvPr id="305" name="Google Shape;305;g13633661c5a_2_163"/>
          <p:cNvSpPr/>
          <p:nvPr/>
        </p:nvSpPr>
        <p:spPr>
          <a:xfrm>
            <a:off x="5141254" y="274525"/>
            <a:ext cx="1909500" cy="63390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rgbClr val="000000"/>
              </a:buClr>
              <a:buSzPts val="3200"/>
              <a:buFont typeface="Arial"/>
              <a:buNone/>
            </a:pPr>
            <a:r>
              <a:rPr b="1" i="0" lang="en-US" sz="3200" u="none" cap="none" strike="noStrike">
                <a:solidFill>
                  <a:schemeClr val="dk2"/>
                </a:solidFill>
                <a:latin typeface="Libre Franklin"/>
                <a:ea typeface="Libre Franklin"/>
                <a:cs typeface="Libre Franklin"/>
                <a:sym typeface="Libre Franklin"/>
              </a:rPr>
              <a:t>Dataset</a:t>
            </a:r>
            <a:endParaRPr b="0" i="0" sz="1400" u="none" cap="none" strike="noStrike">
              <a:solidFill>
                <a:srgbClr val="000000"/>
              </a:solidFill>
              <a:latin typeface="Arial"/>
              <a:ea typeface="Arial"/>
              <a:cs typeface="Arial"/>
              <a:sym typeface="Arial"/>
            </a:endParaRPr>
          </a:p>
        </p:txBody>
      </p:sp>
      <p:grpSp>
        <p:nvGrpSpPr>
          <p:cNvPr id="306" name="Google Shape;306;g13633661c5a_2_163"/>
          <p:cNvGrpSpPr/>
          <p:nvPr/>
        </p:nvGrpSpPr>
        <p:grpSpPr>
          <a:xfrm>
            <a:off x="439718" y="6050812"/>
            <a:ext cx="981977" cy="658853"/>
            <a:chOff x="5442756" y="2479683"/>
            <a:chExt cx="1306515" cy="876600"/>
          </a:xfrm>
        </p:grpSpPr>
        <p:sp>
          <p:nvSpPr>
            <p:cNvPr id="307" name="Google Shape;307;g13633661c5a_2_163"/>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08" name="Google Shape;308;g13633661c5a_2_163"/>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09" name="Google Shape;309;g13633661c5a_2_163"/>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310" name="Google Shape;310;g13633661c5a_2_163"/>
            <p:cNvPicPr preferRelativeResize="0"/>
            <p:nvPr/>
          </p:nvPicPr>
          <p:blipFill rotWithShape="1">
            <a:blip r:embed="rId6">
              <a:alphaModFix/>
            </a:blip>
            <a:srcRect b="0" l="0" r="0" t="0"/>
            <a:stretch/>
          </p:blipFill>
          <p:spPr>
            <a:xfrm>
              <a:off x="5567216" y="2479683"/>
              <a:ext cx="914400" cy="857670"/>
            </a:xfrm>
            <a:prstGeom prst="rect">
              <a:avLst/>
            </a:prstGeom>
            <a:noFill/>
            <a:ln>
              <a:noFill/>
            </a:ln>
          </p:spPr>
        </p:pic>
      </p:grpSp>
      <p:pic>
        <p:nvPicPr>
          <p:cNvPr id="311" name="Google Shape;311;g13633661c5a_2_163"/>
          <p:cNvPicPr preferRelativeResize="0"/>
          <p:nvPr/>
        </p:nvPicPr>
        <p:blipFill rotWithShape="1">
          <a:blip r:embed="rId7">
            <a:alphaModFix/>
          </a:blip>
          <a:srcRect b="0" l="0" r="0" t="0"/>
          <a:stretch/>
        </p:blipFill>
        <p:spPr>
          <a:xfrm>
            <a:off x="9733138" y="1078075"/>
            <a:ext cx="1198799" cy="1198799"/>
          </a:xfrm>
          <a:prstGeom prst="rect">
            <a:avLst/>
          </a:prstGeom>
          <a:noFill/>
          <a:ln>
            <a:noFill/>
          </a:ln>
        </p:spPr>
      </p:pic>
      <p:sp>
        <p:nvSpPr>
          <p:cNvPr id="312" name="Google Shape;312;g13633661c5a_2_163"/>
          <p:cNvSpPr txBox="1"/>
          <p:nvPr/>
        </p:nvSpPr>
        <p:spPr>
          <a:xfrm>
            <a:off x="9404038" y="2199572"/>
            <a:ext cx="2009400" cy="354600"/>
          </a:xfrm>
          <a:prstGeom prst="rect">
            <a:avLst/>
          </a:prstGeom>
          <a:noFill/>
          <a:ln>
            <a:noFill/>
          </a:ln>
        </p:spPr>
        <p:txBody>
          <a:bodyPr anchorCtr="0" anchor="t" bIns="45700" lIns="0" spcFirstLastPara="1" rIns="0" wrap="square" tIns="45700">
            <a:noAutofit/>
          </a:bodyPr>
          <a:lstStyle/>
          <a:p>
            <a:pPr indent="0" lvl="0" marL="0" marR="0" rtl="0" algn="ctr">
              <a:lnSpc>
                <a:spcPct val="110000"/>
              </a:lnSpc>
              <a:spcBef>
                <a:spcPts val="1200"/>
              </a:spcBef>
              <a:spcAft>
                <a:spcPts val="0"/>
              </a:spcAft>
              <a:buClr>
                <a:srgbClr val="000000"/>
              </a:buClr>
              <a:buSzPts val="1600"/>
              <a:buFont typeface="Arial"/>
              <a:buNone/>
            </a:pPr>
            <a:r>
              <a:rPr b="1" i="0" lang="en-US" sz="1600" u="none" cap="none" strike="noStrike">
                <a:solidFill>
                  <a:schemeClr val="dk2"/>
                </a:solidFill>
                <a:latin typeface="Libre Franklin"/>
                <a:ea typeface="Libre Franklin"/>
                <a:cs typeface="Libre Franklin"/>
                <a:sym typeface="Libre Franklin"/>
              </a:rPr>
              <a:t>Data Information</a:t>
            </a:r>
            <a:endParaRPr b="1" i="0" sz="1600" u="none" cap="none" strike="noStrike">
              <a:solidFill>
                <a:schemeClr val="dk2"/>
              </a:solidFill>
              <a:latin typeface="Libre Franklin"/>
              <a:ea typeface="Libre Franklin"/>
              <a:cs typeface="Libre Franklin"/>
              <a:sym typeface="Libre Franklin"/>
            </a:endParaRPr>
          </a:p>
        </p:txBody>
      </p:sp>
      <p:sp>
        <p:nvSpPr>
          <p:cNvPr id="313" name="Google Shape;313;g13633661c5a_2_163"/>
          <p:cNvSpPr txBox="1"/>
          <p:nvPr/>
        </p:nvSpPr>
        <p:spPr>
          <a:xfrm>
            <a:off x="9103250" y="2544025"/>
            <a:ext cx="2555700" cy="3080700"/>
          </a:xfrm>
          <a:prstGeom prst="rect">
            <a:avLst/>
          </a:prstGeom>
          <a:noFill/>
          <a:ln>
            <a:noFill/>
          </a:ln>
        </p:spPr>
        <p:txBody>
          <a:bodyPr anchorCtr="0" anchor="t" bIns="45700" lIns="0" spcFirstLastPara="1" rIns="0" wrap="square" tIns="45700">
            <a:noAutofit/>
          </a:bodyPr>
          <a:lstStyle/>
          <a:p>
            <a:pPr indent="-327025" lvl="0" marL="457200" marR="0" rtl="0" algn="l">
              <a:lnSpc>
                <a:spcPct val="100000"/>
              </a:lnSpc>
              <a:spcBef>
                <a:spcPts val="0"/>
              </a:spcBef>
              <a:spcAft>
                <a:spcPts val="0"/>
              </a:spcAft>
              <a:buClr>
                <a:srgbClr val="3F3F3F"/>
              </a:buClr>
              <a:buSzPts val="1550"/>
              <a:buFont typeface="Libre Franklin"/>
              <a:buChar char="➔"/>
            </a:pPr>
            <a:r>
              <a:rPr b="0" i="0" lang="en-US" sz="1550" u="none" cap="none" strike="noStrike">
                <a:solidFill>
                  <a:srgbClr val="3F3F3F"/>
                </a:solidFill>
                <a:latin typeface="Libre Franklin"/>
                <a:ea typeface="Libre Franklin"/>
                <a:cs typeface="Libre Franklin"/>
                <a:sym typeface="Libre Franklin"/>
              </a:rPr>
              <a:t>45211 rows</a:t>
            </a:r>
            <a:endParaRPr b="0" i="0" sz="1550" u="none" cap="none" strike="noStrike">
              <a:solidFill>
                <a:srgbClr val="3F3F3F"/>
              </a:solidFill>
              <a:latin typeface="Libre Franklin"/>
              <a:ea typeface="Libre Franklin"/>
              <a:cs typeface="Libre Franklin"/>
              <a:sym typeface="Libre Franklin"/>
            </a:endParaRPr>
          </a:p>
          <a:p>
            <a:pPr indent="0" lvl="0" marL="457200" marR="0" rtl="0" algn="l">
              <a:lnSpc>
                <a:spcPct val="100000"/>
              </a:lnSpc>
              <a:spcBef>
                <a:spcPts val="0"/>
              </a:spcBef>
              <a:spcAft>
                <a:spcPts val="0"/>
              </a:spcAft>
              <a:buClr>
                <a:srgbClr val="000000"/>
              </a:buClr>
              <a:buSzPts val="1550"/>
              <a:buFont typeface="Arial"/>
              <a:buNone/>
            </a:pPr>
            <a:r>
              <a:rPr b="0" i="0" lang="en-US" sz="1550" u="none" cap="none" strike="noStrike">
                <a:solidFill>
                  <a:srgbClr val="3F3F3F"/>
                </a:solidFill>
                <a:latin typeface="Libre Franklin"/>
                <a:ea typeface="Libre Franklin"/>
                <a:cs typeface="Libre Franklin"/>
                <a:sym typeface="Libre Franklin"/>
              </a:rPr>
              <a:t>17 columns</a:t>
            </a:r>
            <a:endParaRPr b="0" i="0" sz="1550" u="none" cap="none" strike="noStrike">
              <a:solidFill>
                <a:srgbClr val="3F3F3F"/>
              </a:solidFill>
              <a:latin typeface="Libre Franklin"/>
              <a:ea typeface="Libre Franklin"/>
              <a:cs typeface="Libre Franklin"/>
              <a:sym typeface="Libre Franklin"/>
            </a:endParaRPr>
          </a:p>
          <a:p>
            <a:pPr indent="-327025" lvl="0" marL="457200" marR="0" rtl="0" algn="l">
              <a:lnSpc>
                <a:spcPct val="110000"/>
              </a:lnSpc>
              <a:spcBef>
                <a:spcPts val="1200"/>
              </a:spcBef>
              <a:spcAft>
                <a:spcPts val="0"/>
              </a:spcAft>
              <a:buClr>
                <a:srgbClr val="3F3F3F"/>
              </a:buClr>
              <a:buSzPts val="1550"/>
              <a:buFont typeface="Libre Franklin"/>
              <a:buChar char="➔"/>
            </a:pPr>
            <a:r>
              <a:rPr b="0" i="0" lang="en-US" sz="1550" u="none" cap="none" strike="noStrike">
                <a:solidFill>
                  <a:srgbClr val="3F3F3F"/>
                </a:solidFill>
                <a:latin typeface="Libre Franklin"/>
                <a:ea typeface="Libre Franklin"/>
                <a:cs typeface="Libre Franklin"/>
                <a:sym typeface="Libre Franklin"/>
              </a:rPr>
              <a:t>Balance, Duration, and Pdays have a lot of outlier data</a:t>
            </a:r>
            <a:endParaRPr b="0" i="0" sz="1550" u="none" cap="none" strike="noStrike">
              <a:solidFill>
                <a:srgbClr val="3F3F3F"/>
              </a:solidFill>
              <a:latin typeface="Libre Franklin"/>
              <a:ea typeface="Libre Franklin"/>
              <a:cs typeface="Libre Franklin"/>
              <a:sym typeface="Libre Franklin"/>
            </a:endParaRPr>
          </a:p>
          <a:p>
            <a:pPr indent="-327025" lvl="0" marL="457200" marR="0" rtl="0" algn="l">
              <a:lnSpc>
                <a:spcPct val="100000"/>
              </a:lnSpc>
              <a:spcBef>
                <a:spcPts val="0"/>
              </a:spcBef>
              <a:spcAft>
                <a:spcPts val="0"/>
              </a:spcAft>
              <a:buClr>
                <a:srgbClr val="3F3F3F"/>
              </a:buClr>
              <a:buSzPts val="1550"/>
              <a:buFont typeface="Libre Franklin"/>
              <a:buChar char="➔"/>
            </a:pPr>
            <a:r>
              <a:rPr b="0" i="0" lang="en-US" sz="1400" u="none" cap="none" strike="noStrike">
                <a:solidFill>
                  <a:schemeClr val="dk1"/>
                </a:solidFill>
                <a:latin typeface="Libre Franklin"/>
                <a:ea typeface="Libre Franklin"/>
                <a:cs typeface="Libre Franklin"/>
                <a:sym typeface="Libre Franklin"/>
              </a:rPr>
              <a:t>All numerical features have uneven distribution values</a:t>
            </a:r>
            <a:endParaRPr b="0" i="0" sz="1550" u="none" cap="none" strike="noStrike">
              <a:solidFill>
                <a:srgbClr val="3F3F3F"/>
              </a:solidFill>
              <a:latin typeface="Libre Franklin"/>
              <a:ea typeface="Libre Franklin"/>
              <a:cs typeface="Libre Franklin"/>
              <a:sym typeface="Libre Franklin"/>
            </a:endParaRPr>
          </a:p>
          <a:p>
            <a:pPr indent="-327025" lvl="0" marL="457200" marR="0" rtl="0" algn="l">
              <a:lnSpc>
                <a:spcPct val="110000"/>
              </a:lnSpc>
              <a:spcBef>
                <a:spcPts val="0"/>
              </a:spcBef>
              <a:spcAft>
                <a:spcPts val="0"/>
              </a:spcAft>
              <a:buClr>
                <a:srgbClr val="3F3F3F"/>
              </a:buClr>
              <a:buSzPts val="1550"/>
              <a:buFont typeface="Libre Franklin"/>
              <a:buChar char="➔"/>
            </a:pPr>
            <a:r>
              <a:rPr b="0" i="0" lang="en-US" sz="1550" u="none" cap="none" strike="noStrike">
                <a:solidFill>
                  <a:srgbClr val="3F3F3F"/>
                </a:solidFill>
                <a:latin typeface="Libre Franklin"/>
                <a:ea typeface="Libre Franklin"/>
                <a:cs typeface="Libre Franklin"/>
                <a:sym typeface="Libre Franklin"/>
              </a:rPr>
              <a:t>More than 75% of previous campaign is unknown</a:t>
            </a:r>
            <a:endParaRPr b="0" i="0" sz="1550" u="none" cap="none" strike="noStrike">
              <a:solidFill>
                <a:srgbClr val="3F3F3F"/>
              </a:solidFill>
              <a:latin typeface="Libre Franklin"/>
              <a:ea typeface="Libre Franklin"/>
              <a:cs typeface="Libre Franklin"/>
              <a:sym typeface="Libre Franklin"/>
            </a:endParaRPr>
          </a:p>
          <a:p>
            <a:pPr indent="-327025" lvl="0" marL="457200" marR="0" rtl="0" algn="l">
              <a:lnSpc>
                <a:spcPct val="110000"/>
              </a:lnSpc>
              <a:spcBef>
                <a:spcPts val="0"/>
              </a:spcBef>
              <a:spcAft>
                <a:spcPts val="0"/>
              </a:spcAft>
              <a:buClr>
                <a:srgbClr val="3F3F3F"/>
              </a:buClr>
              <a:buSzPts val="1550"/>
              <a:buFont typeface="Libre Franklin"/>
              <a:buChar char="➔"/>
            </a:pPr>
            <a:r>
              <a:rPr b="0" i="0" lang="en-US" sz="1550" u="none" cap="none" strike="noStrike">
                <a:solidFill>
                  <a:srgbClr val="3F3F3F"/>
                </a:solidFill>
                <a:latin typeface="Libre Franklin"/>
                <a:ea typeface="Libre Franklin"/>
                <a:cs typeface="Libre Franklin"/>
                <a:sym typeface="Libre Franklin"/>
              </a:rPr>
              <a:t>Most of features has weak correlations</a:t>
            </a:r>
            <a:endParaRPr b="0" i="0" sz="1550" u="none" cap="none" strike="noStrike">
              <a:solidFill>
                <a:srgbClr val="3F3F3F"/>
              </a:solidFill>
              <a:latin typeface="Libre Franklin"/>
              <a:ea typeface="Libre Franklin"/>
              <a:cs typeface="Libre Franklin"/>
              <a:sym typeface="Libre Franklin"/>
            </a:endParaRPr>
          </a:p>
        </p:txBody>
      </p:sp>
      <p:sp>
        <p:nvSpPr>
          <p:cNvPr id="314" name="Google Shape;314;g13633661c5a_2_163"/>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315" name="Google Shape;315;g13633661c5a_2_163"/>
          <p:cNvSpPr txBox="1"/>
          <p:nvPr/>
        </p:nvSpPr>
        <p:spPr>
          <a:xfrm>
            <a:off x="11907454" y="6477839"/>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pSp>
        <p:nvGrpSpPr>
          <p:cNvPr id="321" name="Google Shape;321;g13633661c5a_0_158"/>
          <p:cNvGrpSpPr/>
          <p:nvPr/>
        </p:nvGrpSpPr>
        <p:grpSpPr>
          <a:xfrm>
            <a:off x="439718" y="6050812"/>
            <a:ext cx="981977" cy="658853"/>
            <a:chOff x="5442756" y="2479683"/>
            <a:chExt cx="1306515" cy="876600"/>
          </a:xfrm>
        </p:grpSpPr>
        <p:sp>
          <p:nvSpPr>
            <p:cNvPr id="322" name="Google Shape;322;g13633661c5a_0_158"/>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23" name="Google Shape;323;g13633661c5a_0_158"/>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24" name="Google Shape;324;g13633661c5a_0_158"/>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325" name="Google Shape;325;g13633661c5a_0_158"/>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pic>
        <p:nvPicPr>
          <p:cNvPr id="326" name="Google Shape;326;g13633661c5a_0_158" title="Points scored"/>
          <p:cNvPicPr preferRelativeResize="0"/>
          <p:nvPr/>
        </p:nvPicPr>
        <p:blipFill rotWithShape="1">
          <a:blip r:embed="rId4">
            <a:alphaModFix/>
          </a:blip>
          <a:srcRect b="0" l="0" r="0" t="0"/>
          <a:stretch/>
        </p:blipFill>
        <p:spPr>
          <a:xfrm>
            <a:off x="389800" y="2704075"/>
            <a:ext cx="4353225" cy="3116201"/>
          </a:xfrm>
          <a:prstGeom prst="rect">
            <a:avLst/>
          </a:prstGeom>
          <a:noFill/>
          <a:ln>
            <a:noFill/>
          </a:ln>
        </p:spPr>
      </p:pic>
      <p:sp>
        <p:nvSpPr>
          <p:cNvPr id="327" name="Google Shape;327;g13633661c5a_0_158"/>
          <p:cNvSpPr txBox="1"/>
          <p:nvPr/>
        </p:nvSpPr>
        <p:spPr>
          <a:xfrm>
            <a:off x="439725" y="1265925"/>
            <a:ext cx="11204100" cy="87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1700" u="none" cap="none" strike="noStrike">
                <a:solidFill>
                  <a:schemeClr val="dk1"/>
                </a:solidFill>
                <a:latin typeface="Libre Franklin"/>
                <a:ea typeface="Libre Franklin"/>
                <a:cs typeface="Libre Franklin"/>
                <a:sym typeface="Libre Franklin"/>
              </a:rPr>
              <a:t>According to the data provided by the Portuguese Bank Institute, there are still 88.3 % of the total customers have not subscribe to the deposit from the previous campaign. The majority of the customer did not take any types of loan. </a:t>
            </a:r>
            <a:endParaRPr b="0" i="0" sz="1700" u="none" cap="none" strike="noStrike">
              <a:solidFill>
                <a:schemeClr val="dk1"/>
              </a:solidFill>
              <a:latin typeface="Libre Franklin"/>
              <a:ea typeface="Libre Franklin"/>
              <a:cs typeface="Libre Franklin"/>
              <a:sym typeface="Libre Franklin"/>
            </a:endParaRPr>
          </a:p>
        </p:txBody>
      </p:sp>
      <p:pic>
        <p:nvPicPr>
          <p:cNvPr id="328" name="Google Shape;328;g13633661c5a_0_158" title="Points scored"/>
          <p:cNvPicPr preferRelativeResize="0"/>
          <p:nvPr/>
        </p:nvPicPr>
        <p:blipFill rotWithShape="1">
          <a:blip r:embed="rId5">
            <a:alphaModFix/>
          </a:blip>
          <a:srcRect b="0" l="0" r="0" t="0"/>
          <a:stretch/>
        </p:blipFill>
        <p:spPr>
          <a:xfrm>
            <a:off x="4631525" y="2176375"/>
            <a:ext cx="6648624" cy="4111049"/>
          </a:xfrm>
          <a:prstGeom prst="rect">
            <a:avLst/>
          </a:prstGeom>
          <a:noFill/>
          <a:ln>
            <a:noFill/>
          </a:ln>
        </p:spPr>
      </p:pic>
      <p:sp>
        <p:nvSpPr>
          <p:cNvPr id="329" name="Google Shape;329;g13633661c5a_0_158"/>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330" name="Google Shape;330;g13633661c5a_0_158"/>
          <p:cNvSpPr txBox="1"/>
          <p:nvPr/>
        </p:nvSpPr>
        <p:spPr>
          <a:xfrm>
            <a:off x="11907454" y="6477839"/>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7</a:t>
            </a:r>
            <a:endParaRPr b="0" i="0" sz="1400" u="none" cap="none" strike="noStrike">
              <a:solidFill>
                <a:srgbClr val="000000"/>
              </a:solidFill>
              <a:latin typeface="Arial"/>
              <a:ea typeface="Arial"/>
              <a:cs typeface="Arial"/>
              <a:sym typeface="Arial"/>
            </a:endParaRPr>
          </a:p>
        </p:txBody>
      </p:sp>
      <p:sp>
        <p:nvSpPr>
          <p:cNvPr id="331" name="Google Shape;331;g13633661c5a_0_158"/>
          <p:cNvSpPr txBox="1"/>
          <p:nvPr/>
        </p:nvSpPr>
        <p:spPr>
          <a:xfrm>
            <a:off x="312418" y="235395"/>
            <a:ext cx="58014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Bookman Old Style"/>
                <a:ea typeface="Bookman Old Style"/>
                <a:cs typeface="Bookman Old Style"/>
                <a:sym typeface="Bookman Old Style"/>
              </a:rPr>
              <a:t>Analyze Each Feature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g13a17c5b61d_0_0"/>
          <p:cNvGrpSpPr/>
          <p:nvPr/>
        </p:nvGrpSpPr>
        <p:grpSpPr>
          <a:xfrm>
            <a:off x="439718" y="6050812"/>
            <a:ext cx="981977" cy="658853"/>
            <a:chOff x="5442756" y="2479683"/>
            <a:chExt cx="1306515" cy="876600"/>
          </a:xfrm>
        </p:grpSpPr>
        <p:sp>
          <p:nvSpPr>
            <p:cNvPr id="337" name="Google Shape;337;g13a17c5b61d_0_0"/>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38" name="Google Shape;338;g13a17c5b61d_0_0"/>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39" name="Google Shape;339;g13a17c5b61d_0_0"/>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340" name="Google Shape;340;g13a17c5b61d_0_0"/>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pic>
        <p:nvPicPr>
          <p:cNvPr id="341" name="Google Shape;341;g13a17c5b61d_0_0"/>
          <p:cNvPicPr preferRelativeResize="0"/>
          <p:nvPr/>
        </p:nvPicPr>
        <p:blipFill rotWithShape="1">
          <a:blip r:embed="rId4">
            <a:alphaModFix/>
          </a:blip>
          <a:srcRect b="0" l="0" r="0" t="0"/>
          <a:stretch/>
        </p:blipFill>
        <p:spPr>
          <a:xfrm>
            <a:off x="5329925" y="981625"/>
            <a:ext cx="6633476" cy="3353696"/>
          </a:xfrm>
          <a:prstGeom prst="rect">
            <a:avLst/>
          </a:prstGeom>
          <a:noFill/>
          <a:ln>
            <a:noFill/>
          </a:ln>
        </p:spPr>
      </p:pic>
      <p:sp>
        <p:nvSpPr>
          <p:cNvPr id="342" name="Google Shape;342;g13a17c5b61d_0_0"/>
          <p:cNvSpPr txBox="1"/>
          <p:nvPr/>
        </p:nvSpPr>
        <p:spPr>
          <a:xfrm>
            <a:off x="5743050" y="5494925"/>
            <a:ext cx="5973600" cy="354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1700" u="none" cap="none" strike="noStrike">
                <a:solidFill>
                  <a:schemeClr val="dk1"/>
                </a:solidFill>
                <a:latin typeface="Libre Franklin"/>
                <a:ea typeface="Libre Franklin"/>
                <a:cs typeface="Libre Franklin"/>
                <a:sym typeface="Libre Franklin"/>
              </a:rPr>
              <a:t>only </a:t>
            </a:r>
            <a:r>
              <a:rPr b="1" i="0" lang="en-US" sz="1700" u="none" cap="none" strike="noStrike">
                <a:solidFill>
                  <a:schemeClr val="dk1"/>
                </a:solidFill>
                <a:latin typeface="Libre Franklin"/>
                <a:ea typeface="Libre Franklin"/>
                <a:cs typeface="Libre Franklin"/>
                <a:sym typeface="Libre Franklin"/>
              </a:rPr>
              <a:t>duration</a:t>
            </a:r>
            <a:r>
              <a:rPr b="0" i="0" lang="en-US" sz="1700" u="none" cap="none" strike="noStrike">
                <a:solidFill>
                  <a:schemeClr val="dk1"/>
                </a:solidFill>
                <a:latin typeface="Libre Franklin"/>
                <a:ea typeface="Libre Franklin"/>
                <a:cs typeface="Libre Franklin"/>
                <a:sym typeface="Libre Franklin"/>
              </a:rPr>
              <a:t> that have strong correlation with y (target)</a:t>
            </a:r>
            <a:endParaRPr b="0" i="0" sz="1700" u="none" cap="none" strike="noStrike">
              <a:solidFill>
                <a:schemeClr val="dk1"/>
              </a:solidFill>
              <a:latin typeface="Libre Franklin"/>
              <a:ea typeface="Libre Franklin"/>
              <a:cs typeface="Libre Franklin"/>
              <a:sym typeface="Libre Franklin"/>
            </a:endParaRPr>
          </a:p>
        </p:txBody>
      </p:sp>
      <p:grpSp>
        <p:nvGrpSpPr>
          <p:cNvPr id="343" name="Google Shape;343;g13a17c5b61d_0_0"/>
          <p:cNvGrpSpPr/>
          <p:nvPr/>
        </p:nvGrpSpPr>
        <p:grpSpPr>
          <a:xfrm>
            <a:off x="202500" y="799175"/>
            <a:ext cx="4898814" cy="5480225"/>
            <a:chOff x="202500" y="570575"/>
            <a:chExt cx="4898814" cy="5480225"/>
          </a:xfrm>
        </p:grpSpPr>
        <p:pic>
          <p:nvPicPr>
            <p:cNvPr id="344" name="Google Shape;344;g13a17c5b61d_0_0"/>
            <p:cNvPicPr preferRelativeResize="0"/>
            <p:nvPr/>
          </p:nvPicPr>
          <p:blipFill rotWithShape="1">
            <a:blip r:embed="rId5">
              <a:alphaModFix/>
            </a:blip>
            <a:srcRect b="0" l="0" r="0" t="0"/>
            <a:stretch/>
          </p:blipFill>
          <p:spPr>
            <a:xfrm>
              <a:off x="202500" y="570575"/>
              <a:ext cx="4898814" cy="5480225"/>
            </a:xfrm>
            <a:prstGeom prst="rect">
              <a:avLst/>
            </a:prstGeom>
            <a:noFill/>
            <a:ln>
              <a:noFill/>
            </a:ln>
          </p:spPr>
        </p:pic>
        <p:sp>
          <p:nvSpPr>
            <p:cNvPr id="345" name="Google Shape;345;g13a17c5b61d_0_0"/>
            <p:cNvSpPr/>
            <p:nvPr/>
          </p:nvSpPr>
          <p:spPr>
            <a:xfrm>
              <a:off x="457168" y="2433519"/>
              <a:ext cx="3836100" cy="563700"/>
            </a:xfrm>
            <a:prstGeom prst="rect">
              <a:avLst/>
            </a:prstGeom>
            <a:noFill/>
            <a:ln cap="flat" cmpd="sng" w="76200">
              <a:solidFill>
                <a:srgbClr val="43CD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3a17c5b61d_0_0"/>
            <p:cNvSpPr/>
            <p:nvPr/>
          </p:nvSpPr>
          <p:spPr>
            <a:xfrm>
              <a:off x="3795796" y="2433518"/>
              <a:ext cx="497700" cy="2943900"/>
            </a:xfrm>
            <a:prstGeom prst="rect">
              <a:avLst/>
            </a:prstGeom>
            <a:noFill/>
            <a:ln cap="flat" cmpd="sng" w="76200">
              <a:solidFill>
                <a:srgbClr val="43CD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g13a17c5b61d_0_0"/>
          <p:cNvSpPr txBox="1"/>
          <p:nvPr/>
        </p:nvSpPr>
        <p:spPr>
          <a:xfrm>
            <a:off x="457202" y="186975"/>
            <a:ext cx="7820400" cy="41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US" sz="2700" u="none" cap="none" strike="noStrike">
                <a:solidFill>
                  <a:srgbClr val="30353F"/>
                </a:solidFill>
                <a:latin typeface="Bookman Old Style"/>
                <a:ea typeface="Bookman Old Style"/>
                <a:cs typeface="Bookman Old Style"/>
                <a:sym typeface="Bookman Old Style"/>
              </a:rPr>
              <a:t>Analyze Feature Correlation</a:t>
            </a:r>
            <a:endParaRPr b="0" i="0" sz="900" u="none" cap="none" strike="noStrike">
              <a:solidFill>
                <a:srgbClr val="000000"/>
              </a:solidFill>
              <a:latin typeface="Arial"/>
              <a:ea typeface="Arial"/>
              <a:cs typeface="Arial"/>
              <a:sym typeface="Arial"/>
            </a:endParaRPr>
          </a:p>
        </p:txBody>
      </p:sp>
      <p:sp>
        <p:nvSpPr>
          <p:cNvPr id="348" name="Google Shape;348;g13a17c5b61d_0_0"/>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349" name="Google Shape;349;g13a17c5b61d_0_0"/>
          <p:cNvSpPr txBox="1"/>
          <p:nvPr/>
        </p:nvSpPr>
        <p:spPr>
          <a:xfrm>
            <a:off x="11907454" y="6477839"/>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3633661c5a_2_180"/>
          <p:cNvSpPr txBox="1"/>
          <p:nvPr/>
        </p:nvSpPr>
        <p:spPr>
          <a:xfrm>
            <a:off x="6332400" y="4107700"/>
            <a:ext cx="5194500" cy="1754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1800" u="none" cap="none" strike="noStrike">
                <a:solidFill>
                  <a:schemeClr val="dk1"/>
                </a:solidFill>
                <a:latin typeface="Libre Franklin"/>
                <a:ea typeface="Libre Franklin"/>
                <a:cs typeface="Libre Franklin"/>
                <a:sym typeface="Libre Franklin"/>
              </a:rPr>
              <a:t>A positive campaigns outcome (customers subscribed to deposit)</a:t>
            </a:r>
            <a:r>
              <a:rPr b="1" i="0" lang="en-US" sz="1800" u="none" cap="none" strike="noStrike">
                <a:solidFill>
                  <a:schemeClr val="dk1"/>
                </a:solidFill>
                <a:latin typeface="Libre Franklin"/>
                <a:ea typeface="Libre Franklin"/>
                <a:cs typeface="Libre Franklin"/>
                <a:sym typeface="Libre Franklin"/>
              </a:rPr>
              <a:t> rarely occur at the end of the month</a:t>
            </a:r>
            <a:r>
              <a:rPr b="0" i="0" lang="en-US" sz="1800" u="none" cap="none" strike="noStrike">
                <a:solidFill>
                  <a:schemeClr val="dk1"/>
                </a:solidFill>
                <a:latin typeface="Libre Franklin"/>
                <a:ea typeface="Libre Franklin"/>
                <a:cs typeface="Libre Franklin"/>
                <a:sym typeface="Libre Franklin"/>
              </a:rPr>
              <a:t>, </a:t>
            </a:r>
            <a:r>
              <a:rPr b="1" i="0" lang="en-US" sz="1800" u="none" cap="none" strike="noStrike">
                <a:solidFill>
                  <a:schemeClr val="dk1"/>
                </a:solidFill>
                <a:latin typeface="Libre Franklin"/>
                <a:ea typeface="Libre Franklin"/>
                <a:cs typeface="Libre Franklin"/>
                <a:sym typeface="Libre Franklin"/>
              </a:rPr>
              <a:t>except on the 30</a:t>
            </a:r>
            <a:r>
              <a:rPr b="1" baseline="30000" i="0" lang="en-US" sz="1800" u="none" cap="none" strike="noStrike">
                <a:solidFill>
                  <a:schemeClr val="dk1"/>
                </a:solidFill>
                <a:latin typeface="Libre Franklin"/>
                <a:ea typeface="Libre Franklin"/>
                <a:cs typeface="Libre Franklin"/>
                <a:sym typeface="Libre Franklin"/>
              </a:rPr>
              <a:t>th</a:t>
            </a:r>
            <a:r>
              <a:rPr b="0" i="0" lang="en-US" sz="1800" u="none" cap="none" strike="noStrike">
                <a:solidFill>
                  <a:schemeClr val="dk1"/>
                </a:solidFill>
                <a:latin typeface="Libre Franklin"/>
                <a:ea typeface="Libre Franklin"/>
                <a:cs typeface="Libre Franklin"/>
                <a:sym typeface="Libre Franklin"/>
              </a:rPr>
              <a:t>, which is estimated to be a </a:t>
            </a:r>
            <a:r>
              <a:rPr b="1" i="0" lang="en-US" sz="1800" u="none" cap="none" strike="noStrike">
                <a:solidFill>
                  <a:schemeClr val="dk1"/>
                </a:solidFill>
                <a:latin typeface="Libre Franklin"/>
                <a:ea typeface="Libre Franklin"/>
                <a:cs typeface="Libre Franklin"/>
                <a:sym typeface="Libre Franklin"/>
              </a:rPr>
              <a:t>pay day</a:t>
            </a:r>
            <a:r>
              <a:rPr b="0" i="0" lang="en-US" sz="1800" u="none" cap="none" strike="noStrike">
                <a:solidFill>
                  <a:schemeClr val="dk1"/>
                </a:solidFill>
                <a:latin typeface="Libre Franklin"/>
                <a:ea typeface="Libre Franklin"/>
                <a:cs typeface="Libre Franklin"/>
                <a:sym typeface="Libre Franklin"/>
              </a:rPr>
              <a:t>.</a:t>
            </a:r>
            <a:endParaRPr b="0" i="0" sz="1800" u="none" cap="none" strike="noStrike">
              <a:solidFill>
                <a:schemeClr val="dk1"/>
              </a:solidFill>
              <a:latin typeface="Libre Franklin"/>
              <a:ea typeface="Libre Franklin"/>
              <a:cs typeface="Libre Franklin"/>
              <a:sym typeface="Libre Franklin"/>
            </a:endParaRPr>
          </a:p>
          <a:p>
            <a:pPr indent="0" lvl="0" marL="0" marR="0" rtl="0" algn="just">
              <a:lnSpc>
                <a:spcPct val="100000"/>
              </a:lnSpc>
              <a:spcBef>
                <a:spcPts val="0"/>
              </a:spcBef>
              <a:spcAft>
                <a:spcPts val="0"/>
              </a:spcAft>
              <a:buClr>
                <a:srgbClr val="000000"/>
              </a:buClr>
              <a:buSzPts val="2000"/>
              <a:buFont typeface="Arial"/>
              <a:buNone/>
            </a:pPr>
            <a:r>
              <a:rPr b="0" i="0" lang="en-US" sz="1800" u="none" cap="none" strike="noStrike">
                <a:solidFill>
                  <a:schemeClr val="dk1"/>
                </a:solidFill>
                <a:latin typeface="Libre Franklin"/>
                <a:ea typeface="Libre Franklin"/>
                <a:cs typeface="Libre Franklin"/>
                <a:sym typeface="Libre Franklin"/>
              </a:rPr>
              <a:t>And </a:t>
            </a:r>
            <a:r>
              <a:rPr b="1" i="0" lang="en-US" sz="1800" u="none" cap="none" strike="noStrike">
                <a:solidFill>
                  <a:schemeClr val="dk1"/>
                </a:solidFill>
                <a:latin typeface="Libre Franklin"/>
                <a:ea typeface="Libre Franklin"/>
                <a:cs typeface="Libre Franklin"/>
                <a:sym typeface="Libre Franklin"/>
              </a:rPr>
              <a:t>most of it occurred at middle of the month.</a:t>
            </a:r>
            <a:r>
              <a:rPr b="0" i="0" lang="en-US" sz="1800" u="none" cap="none" strike="noStrike">
                <a:solidFill>
                  <a:schemeClr val="dk1"/>
                </a:solidFill>
                <a:latin typeface="Libre Franklin"/>
                <a:ea typeface="Libre Franklin"/>
                <a:cs typeface="Libre Franklin"/>
                <a:sym typeface="Libre Franklin"/>
              </a:rPr>
              <a:t> </a:t>
            </a:r>
            <a:endParaRPr b="0" i="0" sz="1800" u="none" cap="none" strike="noStrike">
              <a:solidFill>
                <a:schemeClr val="dk1"/>
              </a:solidFill>
              <a:latin typeface="Libre Franklin"/>
              <a:ea typeface="Libre Franklin"/>
              <a:cs typeface="Libre Franklin"/>
              <a:sym typeface="Libre Franklin"/>
            </a:endParaRPr>
          </a:p>
        </p:txBody>
      </p:sp>
      <p:grpSp>
        <p:nvGrpSpPr>
          <p:cNvPr id="355" name="Google Shape;355;g13633661c5a_2_180"/>
          <p:cNvGrpSpPr/>
          <p:nvPr/>
        </p:nvGrpSpPr>
        <p:grpSpPr>
          <a:xfrm>
            <a:off x="439718" y="6050812"/>
            <a:ext cx="981977" cy="658853"/>
            <a:chOff x="5442756" y="2479683"/>
            <a:chExt cx="1306515" cy="876600"/>
          </a:xfrm>
        </p:grpSpPr>
        <p:sp>
          <p:nvSpPr>
            <p:cNvPr id="356" name="Google Shape;356;g13633661c5a_2_180"/>
            <p:cNvSpPr/>
            <p:nvPr/>
          </p:nvSpPr>
          <p:spPr>
            <a:xfrm>
              <a:off x="5657640" y="2479683"/>
              <a:ext cx="876600" cy="8766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57" name="Google Shape;357;g13633661c5a_2_180"/>
            <p:cNvSpPr/>
            <p:nvPr/>
          </p:nvSpPr>
          <p:spPr>
            <a:xfrm>
              <a:off x="6043971"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58" name="Google Shape;358;g13633661c5a_2_180"/>
            <p:cNvSpPr/>
            <p:nvPr/>
          </p:nvSpPr>
          <p:spPr>
            <a:xfrm>
              <a:off x="5442756" y="2565407"/>
              <a:ext cx="705300" cy="70530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Euro" id="359" name="Google Shape;359;g13633661c5a_2_180"/>
            <p:cNvPicPr preferRelativeResize="0"/>
            <p:nvPr/>
          </p:nvPicPr>
          <p:blipFill rotWithShape="1">
            <a:blip r:embed="rId3">
              <a:alphaModFix/>
            </a:blip>
            <a:srcRect b="0" l="0" r="0" t="0"/>
            <a:stretch/>
          </p:blipFill>
          <p:spPr>
            <a:xfrm>
              <a:off x="5567216" y="2479683"/>
              <a:ext cx="914400" cy="857670"/>
            </a:xfrm>
            <a:prstGeom prst="rect">
              <a:avLst/>
            </a:prstGeom>
            <a:noFill/>
            <a:ln>
              <a:noFill/>
            </a:ln>
          </p:spPr>
        </p:pic>
      </p:grpSp>
      <p:pic>
        <p:nvPicPr>
          <p:cNvPr id="360" name="Google Shape;360;g13633661c5a_2_180"/>
          <p:cNvPicPr preferRelativeResize="0"/>
          <p:nvPr/>
        </p:nvPicPr>
        <p:blipFill rotWithShape="1">
          <a:blip r:embed="rId4">
            <a:alphaModFix/>
          </a:blip>
          <a:srcRect b="0" l="0" r="0" t="0"/>
          <a:stretch/>
        </p:blipFill>
        <p:spPr>
          <a:xfrm>
            <a:off x="290150" y="995000"/>
            <a:ext cx="5709400" cy="4312625"/>
          </a:xfrm>
          <a:prstGeom prst="rect">
            <a:avLst/>
          </a:prstGeom>
          <a:noFill/>
          <a:ln>
            <a:noFill/>
          </a:ln>
        </p:spPr>
      </p:pic>
      <p:sp>
        <p:nvSpPr>
          <p:cNvPr id="361" name="Google Shape;361;g13633661c5a_2_180"/>
          <p:cNvSpPr/>
          <p:nvPr/>
        </p:nvSpPr>
        <p:spPr>
          <a:xfrm rot="2700000">
            <a:off x="11788487" y="6330287"/>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Libre Franklin"/>
              <a:ea typeface="Libre Franklin"/>
              <a:cs typeface="Libre Franklin"/>
              <a:sym typeface="Libre Franklin"/>
            </a:endParaRPr>
          </a:p>
        </p:txBody>
      </p:sp>
      <p:sp>
        <p:nvSpPr>
          <p:cNvPr id="362" name="Google Shape;362;g13633661c5a_2_180"/>
          <p:cNvSpPr txBox="1"/>
          <p:nvPr/>
        </p:nvSpPr>
        <p:spPr>
          <a:xfrm>
            <a:off x="11907454" y="6477839"/>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Libre Franklin"/>
                <a:ea typeface="Libre Franklin"/>
                <a:cs typeface="Libre Franklin"/>
                <a:sym typeface="Libre Franklin"/>
              </a:rPr>
              <a:t>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2022-06-05T16:05:06Z</dcterms:created>
  <dc:creator>Evermos SHD</dc:creator>
</cp:coreProperties>
</file>